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13"/>
  </p:notesMasterIdLst>
  <p:handoutMasterIdLst>
    <p:handoutMasterId r:id="rId14"/>
  </p:handoutMasterIdLst>
  <p:sldIdLst>
    <p:sldId id="256" r:id="rId5"/>
    <p:sldId id="739" r:id="rId6"/>
    <p:sldId id="740" r:id="rId7"/>
    <p:sldId id="741" r:id="rId8"/>
    <p:sldId id="742" r:id="rId9"/>
    <p:sldId id="744" r:id="rId10"/>
    <p:sldId id="743" r:id="rId11"/>
    <p:sldId id="745" r:id="rId1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ection>
        <p14:section name="Design, Morph, Annotate, Work Together, Tell Me" id="{B9B51309-D148-4332-87C2-07BE32FBCA3B}">
          <p14:sldIdLst>
            <p14:sldId id="256"/>
            <p14:sldId id="739"/>
            <p14:sldId id="740"/>
            <p14:sldId id="741"/>
            <p14:sldId id="742"/>
            <p14:sldId id="744"/>
            <p14:sldId id="743"/>
            <p14:sldId id="74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462F"/>
    <a:srgbClr val="D24726"/>
    <a:srgbClr val="404040"/>
    <a:srgbClr val="FF9B45"/>
    <a:srgbClr val="F8CFB6"/>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FA2C81-DD18-4A5C-9A45-AB5EA849A0E9}" v="309" dt="2023-05-26T13:31:05.390"/>
    <p1510:client id="{BF14D8BB-0645-4A79-A3C3-EF3A680C06D7}" v="207" dt="2023-05-26T13:20:06.2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07" autoAdjust="0"/>
    <p:restoredTop sz="94241" autoAdjust="0"/>
  </p:normalViewPr>
  <p:slideViewPr>
    <p:cSldViewPr snapToGrid="0">
      <p:cViewPr varScale="1">
        <p:scale>
          <a:sx n="96" d="100"/>
          <a:sy n="96" d="100"/>
        </p:scale>
        <p:origin x="60" y="69"/>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80680FBE-A8DF-4758-9AC4-3A9E1039168F}" type="datetimeFigureOut">
              <a:rPr lang="en-US" smtClean="0"/>
              <a:t>5/27/2023</a:t>
            </a:fld>
            <a:endParaRPr lang="en-US" dirty="0"/>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C679768-A2FC-4D08-91F6-8DCE6C566B36}" type="slidenum">
              <a:rPr lang="en-US" smtClean="0"/>
              <a:t>‹#›</a:t>
            </a:fld>
            <a:endParaRPr lang="en-US" dirty="0"/>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C13577B-6902-467D-A26C-08A0DD5E4E03}" type="datetimeFigureOut">
              <a:rPr lang="en-US" smtClean="0"/>
              <a:t>5/27/2023</a:t>
            </a:fld>
            <a:endParaRPr lang="en-US"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dirty="0"/>
          </a:p>
        </p:txBody>
      </p:sp>
    </p:spTree>
    <p:extLst>
      <p:ext uri="{BB962C8B-B14F-4D97-AF65-F5344CB8AC3E}">
        <p14:creationId xmlns:p14="http://schemas.microsoft.com/office/powerpoint/2010/main" val="101176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521208" y="1536192"/>
            <a:ext cx="6876288" cy="640080"/>
          </a:xfrm>
        </p:spPr>
        <p:txBody>
          <a:bodyPr>
            <a:normAutofit/>
          </a:bodyPr>
          <a:lstStyle>
            <a:lvl1pPr>
              <a:defRPr sz="3600">
                <a:solidFill>
                  <a:schemeClr val="bg1"/>
                </a:solidFill>
              </a:defRPr>
            </a:lvl1pPr>
          </a:lstStyle>
          <a:p>
            <a:r>
              <a:rPr lang="en-US"/>
              <a:t>Click to edit Master title style</a:t>
            </a:r>
            <a:endParaRPr lang="en-US" dirty="0"/>
          </a:p>
        </p:txBody>
      </p:sp>
      <p:sp>
        <p:nvSpPr>
          <p:cNvPr id="7" name="Content Placeholder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2" name="Title Placeholder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endParaRPr lang="en-US" dirty="0"/>
          </a:p>
        </p:txBody>
      </p:sp>
      <p:sp>
        <p:nvSpPr>
          <p:cNvPr id="5"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cxnSp>
        <p:nvCxnSpPr>
          <p:cNvPr id="8" name="Straight Connector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399" y="1164324"/>
            <a:ext cx="11197047" cy="2387600"/>
          </a:xfrm>
        </p:spPr>
        <p:txBody>
          <a:bodyPr anchor="ctr" anchorCtr="0">
            <a:normAutofit/>
          </a:bodyPr>
          <a:lstStyle/>
          <a:p>
            <a:r>
              <a:rPr lang="en-US" sz="4800" dirty="0">
                <a:solidFill>
                  <a:schemeClr val="bg1"/>
                </a:solidFill>
              </a:rPr>
              <a:t>Maximum Expenditures for the nineteenth Financial Period (2024-2027)</a:t>
            </a:r>
          </a:p>
        </p:txBody>
      </p:sp>
      <p:sp>
        <p:nvSpPr>
          <p:cNvPr id="3" name="Subtitle 2"/>
          <p:cNvSpPr>
            <a:spLocks noGrp="1"/>
          </p:cNvSpPr>
          <p:nvPr>
            <p:ph type="subTitle" idx="4294967295"/>
          </p:nvPr>
        </p:nvSpPr>
        <p:spPr>
          <a:xfrm>
            <a:off x="533399" y="3429000"/>
            <a:ext cx="9582736" cy="2831591"/>
          </a:xfrm>
        </p:spPr>
        <p:txBody>
          <a:bodyPr>
            <a:normAutofit/>
          </a:bodyPr>
          <a:lstStyle/>
          <a:p>
            <a:pPr marL="0" indent="0">
              <a:buNone/>
            </a:pPr>
            <a:r>
              <a:rPr lang="en-US" sz="2400" dirty="0">
                <a:solidFill>
                  <a:schemeClr val="bg1"/>
                </a:solidFill>
                <a:latin typeface="+mj-lt"/>
              </a:rPr>
              <a:t>19</a:t>
            </a:r>
            <a:r>
              <a:rPr lang="en-US" sz="2400" baseline="30000" dirty="0">
                <a:solidFill>
                  <a:schemeClr val="bg1"/>
                </a:solidFill>
                <a:latin typeface="+mj-lt"/>
              </a:rPr>
              <a:t>th</a:t>
            </a:r>
            <a:r>
              <a:rPr lang="en-US" sz="2400" dirty="0">
                <a:solidFill>
                  <a:schemeClr val="bg1"/>
                </a:solidFill>
                <a:latin typeface="+mj-lt"/>
              </a:rPr>
              <a:t> Session of the World Meteorological Congress</a:t>
            </a:r>
          </a:p>
          <a:p>
            <a:pPr marL="0" indent="0">
              <a:buNone/>
            </a:pPr>
            <a:r>
              <a:rPr lang="en-US" sz="2400" dirty="0">
                <a:solidFill>
                  <a:schemeClr val="bg1"/>
                </a:solidFill>
                <a:latin typeface="+mj-lt"/>
              </a:rPr>
              <a:t>Cg-19/Doc. 3.1(2) and Cg-19/INF. 3.1(2)</a:t>
            </a:r>
          </a:p>
          <a:p>
            <a:pPr marL="0" indent="0">
              <a:buNone/>
            </a:pPr>
            <a:r>
              <a:rPr lang="en-US" sz="2000" dirty="0">
                <a:solidFill>
                  <a:schemeClr val="bg1"/>
                </a:solidFill>
                <a:latin typeface="+mj-lt"/>
              </a:rPr>
              <a:t>29 May 2023</a:t>
            </a:r>
          </a:p>
        </p:txBody>
      </p:sp>
    </p:spTree>
    <p:extLst>
      <p:ext uri="{BB962C8B-B14F-4D97-AF65-F5344CB8AC3E}">
        <p14:creationId xmlns:p14="http://schemas.microsoft.com/office/powerpoint/2010/main" val="2471807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6" y="448056"/>
            <a:ext cx="10451593" cy="640080"/>
          </a:xfrm>
        </p:spPr>
        <p:txBody>
          <a:bodyPr>
            <a:noAutofit/>
          </a:bodyPr>
          <a:lstStyle/>
          <a:p>
            <a:r>
              <a:rPr lang="en-US" b="1" dirty="0">
                <a:latin typeface="Segoe UI" panose="020B0502040204020203" pitchFamily="34" charset="0"/>
                <a:cs typeface="Segoe UI" panose="020B0502040204020203" pitchFamily="34" charset="0"/>
              </a:rPr>
              <a:t>Process for Preparation of Revised Proposal</a:t>
            </a:r>
          </a:p>
        </p:txBody>
      </p:sp>
      <p:sp>
        <p:nvSpPr>
          <p:cNvPr id="38" name="Content Placeholder 17"/>
          <p:cNvSpPr txBox="1">
            <a:spLocks/>
          </p:cNvSpPr>
          <p:nvPr/>
        </p:nvSpPr>
        <p:spPr>
          <a:xfrm>
            <a:off x="541609" y="1524708"/>
            <a:ext cx="10770825" cy="4885236"/>
          </a:xfrm>
          <a:prstGeom prst="rect">
            <a:avLst/>
          </a:prstGeom>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Original Proposals presented at FINAC and Day 1 of Congress</a:t>
            </a:r>
          </a:p>
          <a:p>
            <a:pPr>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Budget Committee met twice</a:t>
            </a:r>
          </a:p>
          <a:p>
            <a:pPr lvl="1">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23 May</a:t>
            </a:r>
          </a:p>
          <a:p>
            <a:pPr lvl="1">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26 May</a:t>
            </a:r>
          </a:p>
          <a:p>
            <a:pPr>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Revised Maximum Expenditure proposal reviewed by Budget Committee for:</a:t>
            </a:r>
          </a:p>
          <a:p>
            <a:pPr lvl="1">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Overall Maximum Expenditure amount</a:t>
            </a:r>
          </a:p>
          <a:p>
            <a:pPr lvl="1">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Approach to funding Key Priority Areas</a:t>
            </a:r>
          </a:p>
        </p:txBody>
      </p:sp>
      <p:sp>
        <p:nvSpPr>
          <p:cNvPr id="2" name="Slide Number Placeholder 1">
            <a:extLst>
              <a:ext uri="{FF2B5EF4-FFF2-40B4-BE49-F238E27FC236}">
                <a16:creationId xmlns:a16="http://schemas.microsoft.com/office/drawing/2014/main" id="{0F52E7AE-F420-4D7B-D46D-74D295F8712B}"/>
              </a:ext>
            </a:extLst>
          </p:cNvPr>
          <p:cNvSpPr>
            <a:spLocks noGrp="1"/>
          </p:cNvSpPr>
          <p:nvPr>
            <p:ph type="sldNum" sz="quarter" idx="4"/>
          </p:nvPr>
        </p:nvSpPr>
        <p:spPr/>
        <p:txBody>
          <a:bodyPr/>
          <a:lstStyle/>
          <a:p>
            <a:fld id="{9860EDB8-5305-433F-BE41-D7A86D811DB3}" type="slidenum">
              <a:rPr lang="en-US" smtClean="0"/>
              <a:pPr/>
              <a:t>2</a:t>
            </a:fld>
            <a:endParaRPr lang="en-US" dirty="0"/>
          </a:p>
        </p:txBody>
      </p:sp>
    </p:spTree>
    <p:extLst>
      <p:ext uri="{BB962C8B-B14F-4D97-AF65-F5344CB8AC3E}">
        <p14:creationId xmlns:p14="http://schemas.microsoft.com/office/powerpoint/2010/main" val="20544408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6" y="448056"/>
            <a:ext cx="10451593" cy="640080"/>
          </a:xfrm>
        </p:spPr>
        <p:txBody>
          <a:bodyPr>
            <a:noAutofit/>
          </a:bodyPr>
          <a:lstStyle/>
          <a:p>
            <a:r>
              <a:rPr lang="en-US" b="1" dirty="0">
                <a:latin typeface="Segoe UI" panose="020B0502040204020203" pitchFamily="34" charset="0"/>
                <a:cs typeface="Segoe UI" panose="020B0502040204020203" pitchFamily="34" charset="0"/>
              </a:rPr>
              <a:t>Summary of comments on Original Proposal</a:t>
            </a:r>
          </a:p>
        </p:txBody>
      </p:sp>
      <p:sp>
        <p:nvSpPr>
          <p:cNvPr id="38" name="Content Placeholder 17"/>
          <p:cNvSpPr txBox="1">
            <a:spLocks/>
          </p:cNvSpPr>
          <p:nvPr/>
        </p:nvSpPr>
        <p:spPr>
          <a:xfrm>
            <a:off x="541609" y="1524708"/>
            <a:ext cx="10770825" cy="4885236"/>
          </a:xfrm>
          <a:prstGeom prst="rect">
            <a:avLst/>
          </a:prstGeom>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Proposal at 6.9% growth was not affordable</a:t>
            </a:r>
          </a:p>
          <a:p>
            <a:pPr>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Proposal at ZNG did not allow for sufficient funding of key priority areas </a:t>
            </a:r>
          </a:p>
          <a:p>
            <a:pPr>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ZRG scenario (2.4% growth):</a:t>
            </a:r>
          </a:p>
          <a:p>
            <a:pPr lvl="1">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Appropriately addressed full funding for EW4All, ERP and IT Strategy</a:t>
            </a:r>
          </a:p>
          <a:p>
            <a:pPr lvl="1">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Should be updated to:</a:t>
            </a:r>
          </a:p>
          <a:p>
            <a:pPr lvl="2">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remove proposed de-prioritizations of capacity development and WIGOS/GBON that were not supported by Members</a:t>
            </a:r>
          </a:p>
          <a:p>
            <a:pPr lvl="2">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further consider the expected level of extrabudgetary contributions for some key priority areas</a:t>
            </a:r>
          </a:p>
          <a:p>
            <a:pPr lvl="2">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remove funding of Regional Office Reform as decisions of the EC Task Force are not yet completed</a:t>
            </a:r>
          </a:p>
          <a:p>
            <a:pPr lvl="1">
              <a:lnSpc>
                <a:spcPct val="100000"/>
              </a:lnSpc>
              <a:spcBef>
                <a:spcPts val="600"/>
              </a:spcBef>
              <a:spcAft>
                <a:spcPts val="600"/>
              </a:spcAft>
              <a:buFont typeface="Wingdings" panose="05000000000000000000" pitchFamily="2" charset="2"/>
              <a:buChar char="Ø"/>
            </a:pPr>
            <a:endParaRPr lang="en-US" sz="2000"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2" name="Slide Number Placeholder 1">
            <a:extLst>
              <a:ext uri="{FF2B5EF4-FFF2-40B4-BE49-F238E27FC236}">
                <a16:creationId xmlns:a16="http://schemas.microsoft.com/office/drawing/2014/main" id="{0F52E7AE-F420-4D7B-D46D-74D295F8712B}"/>
              </a:ext>
            </a:extLst>
          </p:cNvPr>
          <p:cNvSpPr>
            <a:spLocks noGrp="1"/>
          </p:cNvSpPr>
          <p:nvPr>
            <p:ph type="sldNum" sz="quarter" idx="4"/>
          </p:nvPr>
        </p:nvSpPr>
        <p:spPr/>
        <p:txBody>
          <a:bodyPr/>
          <a:lstStyle/>
          <a:p>
            <a:fld id="{9860EDB8-5305-433F-BE41-D7A86D811DB3}" type="slidenum">
              <a:rPr lang="en-US" smtClean="0"/>
              <a:pPr/>
              <a:t>3</a:t>
            </a:fld>
            <a:endParaRPr lang="en-US" dirty="0"/>
          </a:p>
        </p:txBody>
      </p:sp>
    </p:spTree>
    <p:extLst>
      <p:ext uri="{BB962C8B-B14F-4D97-AF65-F5344CB8AC3E}">
        <p14:creationId xmlns:p14="http://schemas.microsoft.com/office/powerpoint/2010/main" val="3487473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6" y="448056"/>
            <a:ext cx="10451593" cy="640080"/>
          </a:xfrm>
        </p:spPr>
        <p:txBody>
          <a:bodyPr>
            <a:noAutofit/>
          </a:bodyPr>
          <a:lstStyle/>
          <a:p>
            <a:r>
              <a:rPr lang="en-US" b="1" dirty="0">
                <a:latin typeface="Segoe UI" panose="020B0502040204020203" pitchFamily="34" charset="0"/>
                <a:cs typeface="Segoe UI" panose="020B0502040204020203" pitchFamily="34" charset="0"/>
              </a:rPr>
              <a:t>Revised Maximum Expenditure Proposal</a:t>
            </a:r>
          </a:p>
        </p:txBody>
      </p:sp>
      <p:sp>
        <p:nvSpPr>
          <p:cNvPr id="38" name="Content Placeholder 17"/>
          <p:cNvSpPr txBox="1">
            <a:spLocks/>
          </p:cNvSpPr>
          <p:nvPr/>
        </p:nvSpPr>
        <p:spPr>
          <a:xfrm>
            <a:off x="541609" y="1524708"/>
            <a:ext cx="11181595" cy="4885236"/>
          </a:xfrm>
          <a:prstGeom prst="rect">
            <a:avLst/>
          </a:prstGeom>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Revised Maximum Expenditure Proposal presented to the Budget Committee on 26 May contained:</a:t>
            </a:r>
          </a:p>
          <a:p>
            <a:pPr lvl="1">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Proposal at 2.5% growth</a:t>
            </a:r>
          </a:p>
          <a:p>
            <a:pPr lvl="1">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Included return of all funding for capacity development and WIGOS/GBON that had originally been de-prioritized</a:t>
            </a:r>
          </a:p>
          <a:p>
            <a:pPr lvl="1">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Continued full funding of EW4All, ERP and IT Strategy, as well as the inclusion of one staff to support the implementation of the Plan of Action for Hydrology</a:t>
            </a:r>
          </a:p>
          <a:p>
            <a:pPr lvl="1">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Limited regular budget funding for GGGW to one staff for an initial two-year period plus CHF 25,000 for activities with remaining need to be funded by extrabudgetary contributions</a:t>
            </a:r>
          </a:p>
          <a:p>
            <a:pPr lvl="1">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Removed regular budget funding for Regional Office reform activities</a:t>
            </a:r>
          </a:p>
          <a:p>
            <a:pPr lvl="1">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Presented potential resources from extrabudgetary contributions and level of confidence regarding receipt of such contributions</a:t>
            </a:r>
          </a:p>
          <a:p>
            <a:pPr lvl="1">
              <a:lnSpc>
                <a:spcPct val="100000"/>
              </a:lnSpc>
              <a:spcBef>
                <a:spcPts val="600"/>
              </a:spcBef>
              <a:spcAft>
                <a:spcPts val="600"/>
              </a:spcAft>
              <a:buFont typeface="Wingdings" panose="05000000000000000000" pitchFamily="2" charset="2"/>
              <a:buChar char="Ø"/>
            </a:pPr>
            <a:endParaRPr lang="en-US" sz="2000" dirty="0">
              <a:solidFill>
                <a:prstClr val="black">
                  <a:lumMod val="75000"/>
                  <a:lumOff val="25000"/>
                </a:prstClr>
              </a:solidFill>
              <a:latin typeface="Segoe UI" panose="020B0502040204020203" pitchFamily="34" charset="0"/>
              <a:cs typeface="Segoe UI" panose="020B0502040204020203" pitchFamily="34" charset="0"/>
            </a:endParaRPr>
          </a:p>
          <a:p>
            <a:pPr lvl="1">
              <a:lnSpc>
                <a:spcPct val="100000"/>
              </a:lnSpc>
              <a:spcBef>
                <a:spcPts val="600"/>
              </a:spcBef>
              <a:spcAft>
                <a:spcPts val="600"/>
              </a:spcAft>
              <a:buFont typeface="Wingdings" panose="05000000000000000000" pitchFamily="2" charset="2"/>
              <a:buChar char="Ø"/>
            </a:pPr>
            <a:endParaRPr lang="en-US" sz="2000"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2" name="Slide Number Placeholder 1">
            <a:extLst>
              <a:ext uri="{FF2B5EF4-FFF2-40B4-BE49-F238E27FC236}">
                <a16:creationId xmlns:a16="http://schemas.microsoft.com/office/drawing/2014/main" id="{0F52E7AE-F420-4D7B-D46D-74D295F8712B}"/>
              </a:ext>
            </a:extLst>
          </p:cNvPr>
          <p:cNvSpPr>
            <a:spLocks noGrp="1"/>
          </p:cNvSpPr>
          <p:nvPr>
            <p:ph type="sldNum" sz="quarter" idx="4"/>
          </p:nvPr>
        </p:nvSpPr>
        <p:spPr/>
        <p:txBody>
          <a:bodyPr/>
          <a:lstStyle/>
          <a:p>
            <a:fld id="{9860EDB8-5305-433F-BE41-D7A86D811DB3}" type="slidenum">
              <a:rPr lang="en-US" smtClean="0"/>
              <a:pPr/>
              <a:t>4</a:t>
            </a:fld>
            <a:endParaRPr lang="en-US" dirty="0"/>
          </a:p>
        </p:txBody>
      </p:sp>
    </p:spTree>
    <p:extLst>
      <p:ext uri="{BB962C8B-B14F-4D97-AF65-F5344CB8AC3E}">
        <p14:creationId xmlns:p14="http://schemas.microsoft.com/office/powerpoint/2010/main" val="1705859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6" y="448056"/>
            <a:ext cx="10451593" cy="640080"/>
          </a:xfrm>
        </p:spPr>
        <p:txBody>
          <a:bodyPr>
            <a:noAutofit/>
          </a:bodyPr>
          <a:lstStyle/>
          <a:p>
            <a:r>
              <a:rPr lang="en-US" b="1" dirty="0">
                <a:latin typeface="Segoe UI" panose="020B0502040204020203" pitchFamily="34" charset="0"/>
                <a:cs typeface="Segoe UI" panose="020B0502040204020203" pitchFamily="34" charset="0"/>
              </a:rPr>
              <a:t>Revised Maximum Expenditure Proposal</a:t>
            </a:r>
          </a:p>
        </p:txBody>
      </p:sp>
      <p:sp>
        <p:nvSpPr>
          <p:cNvPr id="38" name="Content Placeholder 17"/>
          <p:cNvSpPr txBox="1">
            <a:spLocks/>
          </p:cNvSpPr>
          <p:nvPr/>
        </p:nvSpPr>
        <p:spPr>
          <a:xfrm>
            <a:off x="541609" y="1524708"/>
            <a:ext cx="10770825" cy="4885236"/>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Budget Committee on 26 May:</a:t>
            </a:r>
          </a:p>
          <a:p>
            <a:pPr lvl="1">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Stated the need to ensure some level of regular budget funding for each Key Priority Area to show WMO commitment and for attracting voluntary contributions</a:t>
            </a:r>
          </a:p>
          <a:p>
            <a:pPr lvl="1">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Added funding for certain activities under SO 1.5 - Cryosphere and downstream impacts</a:t>
            </a:r>
          </a:p>
          <a:p>
            <a:pPr lvl="1">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Confirmed Regional Office reform activities should not be included in the maximum expenditure proposal – to be funded by other mechanisms once approach is known</a:t>
            </a:r>
          </a:p>
          <a:p>
            <a:pPr lvl="1">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Requested Secretariat to identify efficiencies that would allow for incorporating the priorities while keeping the maximum expenditure level at 2.5% growth</a:t>
            </a:r>
          </a:p>
          <a:p>
            <a:pPr lvl="1">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Requested Congress to include a request for the Secretary-General, in collaboration with Members, </a:t>
            </a:r>
            <a:r>
              <a:rPr lang="en-GB" sz="1800" dirty="0">
                <a:effectLst/>
                <a:latin typeface="Verdana" panose="020B0604030504040204" pitchFamily="34" charset="0"/>
                <a:ea typeface="Verdana" panose="020B0604030504040204" pitchFamily="34" charset="0"/>
                <a:cs typeface="Verdana" panose="020B0604030504040204" pitchFamily="34" charset="0"/>
              </a:rPr>
              <a:t>to mobilize extrabudgetary contributions to accelerate, expand and/or scale up the implementation of the Strategic Plan for 2024–2027, with particular emphasis on Early Warnings for All, the Global Greenhouse Gas Watch initiative, Cryosphere and downstream impacts and the implementation of the Plan of Action for Hydrology.</a:t>
            </a:r>
            <a:endParaRPr lang="en-US" sz="2000" dirty="0">
              <a:solidFill>
                <a:prstClr val="black">
                  <a:lumMod val="75000"/>
                  <a:lumOff val="25000"/>
                </a:prstClr>
              </a:solidFill>
              <a:latin typeface="Segoe UI" panose="020B0502040204020203" pitchFamily="34" charset="0"/>
              <a:cs typeface="Segoe UI" panose="020B0502040204020203" pitchFamily="34" charset="0"/>
            </a:endParaRPr>
          </a:p>
          <a:p>
            <a:pPr lvl="1">
              <a:lnSpc>
                <a:spcPct val="100000"/>
              </a:lnSpc>
              <a:spcBef>
                <a:spcPts val="600"/>
              </a:spcBef>
              <a:spcAft>
                <a:spcPts val="600"/>
              </a:spcAft>
              <a:buFont typeface="Wingdings" panose="05000000000000000000" pitchFamily="2" charset="2"/>
              <a:buChar char="Ø"/>
            </a:pPr>
            <a:endParaRPr lang="en-US" sz="2000"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2" name="Slide Number Placeholder 1">
            <a:extLst>
              <a:ext uri="{FF2B5EF4-FFF2-40B4-BE49-F238E27FC236}">
                <a16:creationId xmlns:a16="http://schemas.microsoft.com/office/drawing/2014/main" id="{0F52E7AE-F420-4D7B-D46D-74D295F8712B}"/>
              </a:ext>
            </a:extLst>
          </p:cNvPr>
          <p:cNvSpPr>
            <a:spLocks noGrp="1"/>
          </p:cNvSpPr>
          <p:nvPr>
            <p:ph type="sldNum" sz="quarter" idx="4"/>
          </p:nvPr>
        </p:nvSpPr>
        <p:spPr/>
        <p:txBody>
          <a:bodyPr/>
          <a:lstStyle/>
          <a:p>
            <a:fld id="{9860EDB8-5305-433F-BE41-D7A86D811DB3}" type="slidenum">
              <a:rPr lang="en-US" smtClean="0"/>
              <a:pPr/>
              <a:t>5</a:t>
            </a:fld>
            <a:endParaRPr lang="en-US" dirty="0"/>
          </a:p>
        </p:txBody>
      </p:sp>
    </p:spTree>
    <p:extLst>
      <p:ext uri="{BB962C8B-B14F-4D97-AF65-F5344CB8AC3E}">
        <p14:creationId xmlns:p14="http://schemas.microsoft.com/office/powerpoint/2010/main" val="38981704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6" y="448056"/>
            <a:ext cx="10451593" cy="640080"/>
          </a:xfrm>
        </p:spPr>
        <p:txBody>
          <a:bodyPr>
            <a:noAutofit/>
          </a:bodyPr>
          <a:lstStyle/>
          <a:p>
            <a:r>
              <a:rPr lang="en-US" b="1" dirty="0">
                <a:latin typeface="Segoe UI" panose="020B0502040204020203" pitchFamily="34" charset="0"/>
                <a:cs typeface="Segoe UI" panose="020B0502040204020203" pitchFamily="34" charset="0"/>
              </a:rPr>
              <a:t>Revised Maximum Expenditure Proposal</a:t>
            </a:r>
          </a:p>
        </p:txBody>
      </p:sp>
      <p:sp>
        <p:nvSpPr>
          <p:cNvPr id="38" name="Content Placeholder 17"/>
          <p:cNvSpPr txBox="1">
            <a:spLocks/>
          </p:cNvSpPr>
          <p:nvPr/>
        </p:nvSpPr>
        <p:spPr>
          <a:xfrm>
            <a:off x="541609" y="1524708"/>
            <a:ext cx="10770825" cy="4885236"/>
          </a:xfrm>
          <a:prstGeom prst="rect">
            <a:avLst/>
          </a:prstGeom>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Additional Economies and Efficiencies</a:t>
            </a:r>
          </a:p>
          <a:p>
            <a:pPr lvl="1">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Review of staffing requests under proposed scenario resulted in downgrade of an EW4All position from P-4 to P-3</a:t>
            </a:r>
          </a:p>
          <a:p>
            <a:pPr lvl="1">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Expected operational efficiencies from the implementation of the ERP and IT Strategy in the second biennium</a:t>
            </a:r>
          </a:p>
          <a:p>
            <a:pPr lvl="1">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Secretariat will continuously review the method of implementation and collaboration to identify operational efficiencies during the implementation of the </a:t>
            </a:r>
            <a:r>
              <a:rPr lang="en-US" sz="2000" dirty="0" err="1">
                <a:solidFill>
                  <a:prstClr val="black">
                    <a:lumMod val="75000"/>
                    <a:lumOff val="25000"/>
                  </a:prstClr>
                </a:solidFill>
                <a:latin typeface="Segoe UI" panose="020B0502040204020203" pitchFamily="34" charset="0"/>
                <a:cs typeface="Segoe UI" panose="020B0502040204020203" pitchFamily="34" charset="0"/>
              </a:rPr>
              <a:t>programme</a:t>
            </a:r>
            <a:endParaRPr lang="en-US" sz="2000" dirty="0">
              <a:solidFill>
                <a:prstClr val="black">
                  <a:lumMod val="75000"/>
                  <a:lumOff val="25000"/>
                </a:prstClr>
              </a:solidFill>
              <a:latin typeface="Segoe UI" panose="020B0502040204020203" pitchFamily="34" charset="0"/>
              <a:cs typeface="Segoe UI" panose="020B0502040204020203" pitchFamily="34" charset="0"/>
            </a:endParaRPr>
          </a:p>
          <a:p>
            <a:pPr lvl="1">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Efficiencies allowed to reduce maximum expenditure level from 2.5</a:t>
            </a:r>
            <a:r>
              <a:rPr lang="en-US" sz="2000">
                <a:solidFill>
                  <a:prstClr val="black">
                    <a:lumMod val="75000"/>
                    <a:lumOff val="25000"/>
                  </a:prstClr>
                </a:solidFill>
                <a:latin typeface="Segoe UI" panose="020B0502040204020203" pitchFamily="34" charset="0"/>
                <a:cs typeface="Segoe UI" panose="020B0502040204020203" pitchFamily="34" charset="0"/>
              </a:rPr>
              <a:t>% growth to </a:t>
            </a:r>
            <a:r>
              <a:rPr lang="en-US" sz="2000" dirty="0">
                <a:solidFill>
                  <a:prstClr val="black">
                    <a:lumMod val="75000"/>
                    <a:lumOff val="25000"/>
                  </a:prstClr>
                </a:solidFill>
                <a:latin typeface="Segoe UI" panose="020B0502040204020203" pitchFamily="34" charset="0"/>
                <a:cs typeface="Segoe UI" panose="020B0502040204020203" pitchFamily="34" charset="0"/>
              </a:rPr>
              <a:t>2.4% </a:t>
            </a:r>
            <a:r>
              <a:rPr lang="en-US" sz="2000">
                <a:solidFill>
                  <a:prstClr val="black">
                    <a:lumMod val="75000"/>
                    <a:lumOff val="25000"/>
                  </a:prstClr>
                </a:solidFill>
                <a:latin typeface="Segoe UI" panose="020B0502040204020203" pitchFamily="34" charset="0"/>
                <a:cs typeface="Segoe UI" panose="020B0502040204020203" pitchFamily="34" charset="0"/>
              </a:rPr>
              <a:t>growth (ZRG)</a:t>
            </a:r>
            <a:endParaRPr lang="en-US" sz="2000" dirty="0">
              <a:solidFill>
                <a:prstClr val="black">
                  <a:lumMod val="75000"/>
                  <a:lumOff val="25000"/>
                </a:prstClr>
              </a:solidFill>
              <a:latin typeface="Segoe UI" panose="020B0502040204020203" pitchFamily="34" charset="0"/>
              <a:cs typeface="Segoe UI" panose="020B0502040204020203" pitchFamily="34" charset="0"/>
            </a:endParaRPr>
          </a:p>
          <a:p>
            <a:pPr lvl="1">
              <a:lnSpc>
                <a:spcPct val="100000"/>
              </a:lnSpc>
              <a:spcBef>
                <a:spcPts val="600"/>
              </a:spcBef>
              <a:spcAft>
                <a:spcPts val="600"/>
              </a:spcAft>
              <a:buFont typeface="Wingdings" panose="05000000000000000000" pitchFamily="2" charset="2"/>
              <a:buChar char="Ø"/>
            </a:pPr>
            <a:endParaRPr lang="en-US" sz="2000" dirty="0">
              <a:solidFill>
                <a:prstClr val="black">
                  <a:lumMod val="75000"/>
                  <a:lumOff val="25000"/>
                </a:prstClr>
              </a:solidFill>
              <a:latin typeface="Segoe UI" panose="020B0502040204020203" pitchFamily="34" charset="0"/>
              <a:cs typeface="Segoe UI" panose="020B0502040204020203" pitchFamily="34" charset="0"/>
            </a:endParaRPr>
          </a:p>
          <a:p>
            <a:pPr lvl="1">
              <a:lnSpc>
                <a:spcPct val="100000"/>
              </a:lnSpc>
              <a:spcBef>
                <a:spcPts val="600"/>
              </a:spcBef>
              <a:spcAft>
                <a:spcPts val="600"/>
              </a:spcAft>
              <a:buFont typeface="Wingdings" panose="05000000000000000000" pitchFamily="2" charset="2"/>
              <a:buChar char="Ø"/>
            </a:pPr>
            <a:endParaRPr lang="en-US" sz="2000"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2" name="Slide Number Placeholder 1">
            <a:extLst>
              <a:ext uri="{FF2B5EF4-FFF2-40B4-BE49-F238E27FC236}">
                <a16:creationId xmlns:a16="http://schemas.microsoft.com/office/drawing/2014/main" id="{0F52E7AE-F420-4D7B-D46D-74D295F8712B}"/>
              </a:ext>
            </a:extLst>
          </p:cNvPr>
          <p:cNvSpPr>
            <a:spLocks noGrp="1"/>
          </p:cNvSpPr>
          <p:nvPr>
            <p:ph type="sldNum" sz="quarter" idx="4"/>
          </p:nvPr>
        </p:nvSpPr>
        <p:spPr/>
        <p:txBody>
          <a:bodyPr/>
          <a:lstStyle/>
          <a:p>
            <a:fld id="{9860EDB8-5305-433F-BE41-D7A86D811DB3}" type="slidenum">
              <a:rPr lang="en-US" smtClean="0"/>
              <a:pPr/>
              <a:t>6</a:t>
            </a:fld>
            <a:endParaRPr lang="en-US" dirty="0"/>
          </a:p>
        </p:txBody>
      </p:sp>
    </p:spTree>
    <p:extLst>
      <p:ext uri="{BB962C8B-B14F-4D97-AF65-F5344CB8AC3E}">
        <p14:creationId xmlns:p14="http://schemas.microsoft.com/office/powerpoint/2010/main" val="31874944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6" y="448056"/>
            <a:ext cx="10451593" cy="640080"/>
          </a:xfrm>
        </p:spPr>
        <p:txBody>
          <a:bodyPr>
            <a:noAutofit/>
          </a:bodyPr>
          <a:lstStyle/>
          <a:p>
            <a:r>
              <a:rPr lang="en-US" b="1" dirty="0">
                <a:latin typeface="Segoe UI" panose="020B0502040204020203" pitchFamily="34" charset="0"/>
                <a:cs typeface="Segoe UI" panose="020B0502040204020203" pitchFamily="34" charset="0"/>
              </a:rPr>
              <a:t>Revised Maximum Expenditure Proposal</a:t>
            </a:r>
          </a:p>
        </p:txBody>
      </p:sp>
      <p:sp>
        <p:nvSpPr>
          <p:cNvPr id="38" name="Content Placeholder 17"/>
          <p:cNvSpPr txBox="1">
            <a:spLocks/>
          </p:cNvSpPr>
          <p:nvPr/>
        </p:nvSpPr>
        <p:spPr>
          <a:xfrm>
            <a:off x="4903305" y="1524709"/>
            <a:ext cx="2385391" cy="430916"/>
          </a:xfrm>
          <a:prstGeom prst="rect">
            <a:avLst/>
          </a:prstGeom>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00000"/>
              </a:lnSpc>
              <a:spcBef>
                <a:spcPts val="600"/>
              </a:spcBef>
              <a:spcAft>
                <a:spcPts val="600"/>
              </a:spcAft>
              <a:buNone/>
            </a:pPr>
            <a:r>
              <a:rPr lang="en-US" sz="1800" i="1" dirty="0">
                <a:solidFill>
                  <a:prstClr val="black">
                    <a:lumMod val="75000"/>
                    <a:lumOff val="25000"/>
                  </a:prstClr>
                </a:solidFill>
                <a:latin typeface="Segoe UI" panose="020B0502040204020203" pitchFamily="34" charset="0"/>
                <a:cs typeface="Segoe UI" panose="020B0502040204020203" pitchFamily="34" charset="0"/>
              </a:rPr>
              <a:t>(in thousands of CHF)</a:t>
            </a:r>
            <a:endParaRPr lang="en-US" sz="2000" i="1"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2" name="Slide Number Placeholder 1">
            <a:extLst>
              <a:ext uri="{FF2B5EF4-FFF2-40B4-BE49-F238E27FC236}">
                <a16:creationId xmlns:a16="http://schemas.microsoft.com/office/drawing/2014/main" id="{0F52E7AE-F420-4D7B-D46D-74D295F8712B}"/>
              </a:ext>
            </a:extLst>
          </p:cNvPr>
          <p:cNvSpPr>
            <a:spLocks noGrp="1"/>
          </p:cNvSpPr>
          <p:nvPr>
            <p:ph type="sldNum" sz="quarter" idx="4"/>
          </p:nvPr>
        </p:nvSpPr>
        <p:spPr/>
        <p:txBody>
          <a:bodyPr/>
          <a:lstStyle/>
          <a:p>
            <a:fld id="{9860EDB8-5305-433F-BE41-D7A86D811DB3}" type="slidenum">
              <a:rPr lang="en-US" smtClean="0"/>
              <a:pPr/>
              <a:t>7</a:t>
            </a:fld>
            <a:endParaRPr lang="en-US" dirty="0"/>
          </a:p>
        </p:txBody>
      </p:sp>
      <p:graphicFrame>
        <p:nvGraphicFramePr>
          <p:cNvPr id="3" name="Table 2">
            <a:extLst>
              <a:ext uri="{FF2B5EF4-FFF2-40B4-BE49-F238E27FC236}">
                <a16:creationId xmlns:a16="http://schemas.microsoft.com/office/drawing/2014/main" id="{1512BFE2-4870-664D-F499-338D72BC0980}"/>
              </a:ext>
            </a:extLst>
          </p:cNvPr>
          <p:cNvGraphicFramePr>
            <a:graphicFrameLocks noGrp="1"/>
          </p:cNvGraphicFramePr>
          <p:nvPr>
            <p:extLst>
              <p:ext uri="{D42A27DB-BD31-4B8C-83A1-F6EECF244321}">
                <p14:modId xmlns:p14="http://schemas.microsoft.com/office/powerpoint/2010/main" val="3204028990"/>
              </p:ext>
            </p:extLst>
          </p:nvPr>
        </p:nvGraphicFramePr>
        <p:xfrm>
          <a:off x="814839" y="1955624"/>
          <a:ext cx="10071037" cy="4530542"/>
        </p:xfrm>
        <a:graphic>
          <a:graphicData uri="http://schemas.openxmlformats.org/drawingml/2006/table">
            <a:tbl>
              <a:tblPr>
                <a:tableStyleId>{3B4B98B0-60AC-42C2-AFA5-B58CD77FA1E5}</a:tableStyleId>
              </a:tblPr>
              <a:tblGrid>
                <a:gridCol w="3074275">
                  <a:extLst>
                    <a:ext uri="{9D8B030D-6E8A-4147-A177-3AD203B41FA5}">
                      <a16:colId xmlns:a16="http://schemas.microsoft.com/office/drawing/2014/main" val="1588293892"/>
                    </a:ext>
                  </a:extLst>
                </a:gridCol>
                <a:gridCol w="31052">
                  <a:extLst>
                    <a:ext uri="{9D8B030D-6E8A-4147-A177-3AD203B41FA5}">
                      <a16:colId xmlns:a16="http://schemas.microsoft.com/office/drawing/2014/main" val="2095151383"/>
                    </a:ext>
                  </a:extLst>
                </a:gridCol>
                <a:gridCol w="152318">
                  <a:extLst>
                    <a:ext uri="{9D8B030D-6E8A-4147-A177-3AD203B41FA5}">
                      <a16:colId xmlns:a16="http://schemas.microsoft.com/office/drawing/2014/main" val="3681747702"/>
                    </a:ext>
                  </a:extLst>
                </a:gridCol>
                <a:gridCol w="1403213">
                  <a:extLst>
                    <a:ext uri="{9D8B030D-6E8A-4147-A177-3AD203B41FA5}">
                      <a16:colId xmlns:a16="http://schemas.microsoft.com/office/drawing/2014/main" val="2834882289"/>
                    </a:ext>
                  </a:extLst>
                </a:gridCol>
                <a:gridCol w="168166">
                  <a:extLst>
                    <a:ext uri="{9D8B030D-6E8A-4147-A177-3AD203B41FA5}">
                      <a16:colId xmlns:a16="http://schemas.microsoft.com/office/drawing/2014/main" val="2739711347"/>
                    </a:ext>
                  </a:extLst>
                </a:gridCol>
                <a:gridCol w="1539765">
                  <a:extLst>
                    <a:ext uri="{9D8B030D-6E8A-4147-A177-3AD203B41FA5}">
                      <a16:colId xmlns:a16="http://schemas.microsoft.com/office/drawing/2014/main" val="1662151080"/>
                    </a:ext>
                  </a:extLst>
                </a:gridCol>
                <a:gridCol w="126124">
                  <a:extLst>
                    <a:ext uri="{9D8B030D-6E8A-4147-A177-3AD203B41FA5}">
                      <a16:colId xmlns:a16="http://schemas.microsoft.com/office/drawing/2014/main" val="606327788"/>
                    </a:ext>
                  </a:extLst>
                </a:gridCol>
                <a:gridCol w="1621199">
                  <a:extLst>
                    <a:ext uri="{9D8B030D-6E8A-4147-A177-3AD203B41FA5}">
                      <a16:colId xmlns:a16="http://schemas.microsoft.com/office/drawing/2014/main" val="1885142582"/>
                    </a:ext>
                  </a:extLst>
                </a:gridCol>
                <a:gridCol w="336331">
                  <a:extLst>
                    <a:ext uri="{9D8B030D-6E8A-4147-A177-3AD203B41FA5}">
                      <a16:colId xmlns:a16="http://schemas.microsoft.com/office/drawing/2014/main" val="3998782086"/>
                    </a:ext>
                  </a:extLst>
                </a:gridCol>
                <a:gridCol w="1618594">
                  <a:extLst>
                    <a:ext uri="{9D8B030D-6E8A-4147-A177-3AD203B41FA5}">
                      <a16:colId xmlns:a16="http://schemas.microsoft.com/office/drawing/2014/main" val="3053476712"/>
                    </a:ext>
                  </a:extLst>
                </a:gridCol>
              </a:tblGrid>
              <a:tr h="938824">
                <a:tc gridSpan="2">
                  <a:txBody>
                    <a:bodyPr/>
                    <a:lstStyle/>
                    <a:p>
                      <a:pPr algn="ctr" fontAlgn="b"/>
                      <a:r>
                        <a:rPr lang="en-US" sz="1600" b="1" u="none" strike="noStrike" kern="1200" dirty="0">
                          <a:solidFill>
                            <a:schemeClr val="bg1"/>
                          </a:solidFill>
                          <a:effectLst/>
                          <a:latin typeface="+mn-lt"/>
                          <a:ea typeface="+mn-ea"/>
                          <a:cs typeface="+mn-cs"/>
                        </a:rPr>
                        <a:t>Budget Element</a:t>
                      </a:r>
                      <a:endParaRPr lang="en-CH" sz="1600" b="1" u="none" strike="noStrike" kern="1200" dirty="0">
                        <a:solidFill>
                          <a:schemeClr val="bg1"/>
                        </a:solidFill>
                        <a:effectLst/>
                        <a:latin typeface="+mn-lt"/>
                        <a:ea typeface="+mn-ea"/>
                        <a:cs typeface="+mn-cs"/>
                      </a:endParaRPr>
                    </a:p>
                  </a:txBody>
                  <a:tcPr marL="5652" marR="5652" marT="5652" marB="0" anchor="ctr">
                    <a:solidFill>
                      <a:schemeClr val="accent1"/>
                    </a:solidFill>
                  </a:tcPr>
                </a:tc>
                <a:tc hMerge="1">
                  <a:txBody>
                    <a:bodyPr/>
                    <a:lstStyle/>
                    <a:p>
                      <a:pPr algn="l" fontAlgn="b"/>
                      <a:endParaRPr lang="en-CH" sz="1600" b="1" i="0" u="none" strike="noStrike" dirty="0">
                        <a:solidFill>
                          <a:schemeClr val="bg1"/>
                        </a:solidFill>
                        <a:effectLst/>
                        <a:latin typeface="Calibri" panose="020F0502020204030204" pitchFamily="34" charset="0"/>
                      </a:endParaRPr>
                    </a:p>
                  </a:txBody>
                  <a:tcPr marL="5652" marR="5652" marT="5652" marB="0" anchor="b">
                    <a:lnR w="19050" cap="flat" cmpd="sng" algn="ctr">
                      <a:solidFill>
                        <a:schemeClr val="bg1">
                          <a:lumMod val="85000"/>
                        </a:schemeClr>
                      </a:solidFill>
                      <a:prstDash val="solid"/>
                      <a:round/>
                      <a:headEnd type="none" w="med" len="med"/>
                      <a:tailEnd type="none" w="med" len="med"/>
                    </a:lnR>
                    <a:solidFill>
                      <a:schemeClr val="accent1"/>
                    </a:solidFill>
                  </a:tcPr>
                </a:tc>
                <a:tc>
                  <a:txBody>
                    <a:bodyPr/>
                    <a:lstStyle/>
                    <a:p>
                      <a:pPr algn="l" fontAlgn="b"/>
                      <a:r>
                        <a:rPr lang="en-CH" sz="1600" b="1" u="none" strike="noStrike" dirty="0">
                          <a:solidFill>
                            <a:schemeClr val="bg1"/>
                          </a:solidFill>
                          <a:effectLst/>
                        </a:rPr>
                        <a:t> </a:t>
                      </a:r>
                      <a:endParaRPr lang="en-CH" sz="1600" b="1" i="0" u="none" strike="noStrike" dirty="0">
                        <a:solidFill>
                          <a:schemeClr val="bg1"/>
                        </a:solidFill>
                        <a:effectLst/>
                        <a:latin typeface="Calibri" panose="020F0502020204030204" pitchFamily="34" charset="0"/>
                      </a:endParaRPr>
                    </a:p>
                  </a:txBody>
                  <a:tcPr marL="5652" marR="5652" marT="5652" marB="0" anchor="b">
                    <a:lnR w="19050" cap="flat" cmpd="sng" algn="ctr">
                      <a:solidFill>
                        <a:schemeClr val="bg1">
                          <a:lumMod val="85000"/>
                        </a:schemeClr>
                      </a:solidFill>
                      <a:prstDash val="solid"/>
                      <a:round/>
                      <a:headEnd type="none" w="med" len="med"/>
                      <a:tailEnd type="none" w="med" len="med"/>
                    </a:lnR>
                    <a:solidFill>
                      <a:schemeClr val="accent1"/>
                    </a:solidFill>
                  </a:tcPr>
                </a:tc>
                <a:tc>
                  <a:txBody>
                    <a:bodyPr/>
                    <a:lstStyle/>
                    <a:p>
                      <a:pPr algn="ctr" fontAlgn="ctr"/>
                      <a:r>
                        <a:rPr lang="en-US" sz="1600" b="1" u="none" strike="noStrike" noProof="0" dirty="0">
                          <a:solidFill>
                            <a:schemeClr val="bg1"/>
                          </a:solidFill>
                          <a:effectLst/>
                        </a:rPr>
                        <a:t>Revised </a:t>
                      </a:r>
                      <a:br>
                        <a:rPr lang="en-US" sz="1600" b="1" u="none" strike="noStrike" noProof="0" dirty="0">
                          <a:solidFill>
                            <a:schemeClr val="bg1"/>
                          </a:solidFill>
                          <a:effectLst/>
                        </a:rPr>
                      </a:br>
                      <a:r>
                        <a:rPr lang="en-US" sz="1600" b="1" u="none" strike="noStrike" noProof="0" dirty="0">
                          <a:solidFill>
                            <a:schemeClr val="bg1"/>
                          </a:solidFill>
                          <a:effectLst/>
                        </a:rPr>
                        <a:t>proposal</a:t>
                      </a:r>
                      <a:endParaRPr lang="en-US" sz="1600" b="1" i="0" u="none" strike="noStrike" noProof="0" dirty="0">
                        <a:solidFill>
                          <a:schemeClr val="bg1"/>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solidFill>
                      <a:schemeClr val="accent1"/>
                    </a:solidFill>
                  </a:tcPr>
                </a:tc>
                <a:tc>
                  <a:txBody>
                    <a:bodyPr/>
                    <a:lstStyle/>
                    <a:p>
                      <a:pPr algn="ctr" fontAlgn="ctr"/>
                      <a:r>
                        <a:rPr lang="en-CH" sz="1600" b="1" u="none" strike="noStrike" dirty="0">
                          <a:solidFill>
                            <a:schemeClr val="bg1"/>
                          </a:solidFill>
                          <a:effectLst/>
                        </a:rPr>
                        <a:t> </a:t>
                      </a:r>
                      <a:endParaRPr lang="en-CH" sz="1600" b="1" i="0" u="none" strike="noStrike" dirty="0">
                        <a:solidFill>
                          <a:schemeClr val="bg1"/>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solidFill>
                      <a:schemeClr val="accent1"/>
                    </a:solidFill>
                  </a:tcPr>
                </a:tc>
                <a:tc>
                  <a:txBody>
                    <a:bodyPr/>
                    <a:lstStyle/>
                    <a:p>
                      <a:pPr marL="0" algn="ctr" defTabSz="914400" rtl="0" eaLnBrk="1" fontAlgn="ctr" latinLnBrk="0" hangingPunct="1"/>
                      <a:r>
                        <a:rPr lang="en-US" sz="1600" b="1" u="none" strike="noStrike" kern="1200" dirty="0">
                          <a:solidFill>
                            <a:schemeClr val="bg1"/>
                          </a:solidFill>
                          <a:effectLst/>
                          <a:latin typeface="+mn-lt"/>
                          <a:ea typeface="+mn-ea"/>
                          <a:cs typeface="+mn-cs"/>
                        </a:rPr>
                        <a:t>Unfunded amount</a:t>
                      </a:r>
                    </a:p>
                    <a:p>
                      <a:pPr marL="0" algn="ctr" defTabSz="914400" rtl="0" eaLnBrk="1" fontAlgn="ctr" latinLnBrk="0" hangingPunct="1"/>
                      <a:r>
                        <a:rPr lang="en-US" sz="1400" b="1" i="1" u="none" strike="noStrike" kern="1200" dirty="0">
                          <a:solidFill>
                            <a:schemeClr val="bg1"/>
                          </a:solidFill>
                          <a:effectLst/>
                          <a:latin typeface="+mn-lt"/>
                          <a:ea typeface="+mn-ea"/>
                          <a:cs typeface="+mn-cs"/>
                        </a:rPr>
                        <a:t>(from original proposal)</a:t>
                      </a:r>
                      <a:endParaRPr lang="en-CH" sz="1600" b="1" i="1" u="none" strike="noStrike" kern="1200" dirty="0">
                        <a:solidFill>
                          <a:schemeClr val="bg1"/>
                        </a:solidFill>
                        <a:effectLst/>
                        <a:latin typeface="+mn-lt"/>
                        <a:ea typeface="+mn-ea"/>
                        <a:cs typeface="+mn-cs"/>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solidFill>
                      <a:schemeClr val="accent1"/>
                    </a:solidFill>
                  </a:tcPr>
                </a:tc>
                <a:tc>
                  <a:txBody>
                    <a:bodyPr/>
                    <a:lstStyle/>
                    <a:p>
                      <a:pPr algn="ctr" fontAlgn="ctr"/>
                      <a:endParaRPr lang="en-CH" sz="1600" b="1" i="0" u="none" strike="noStrike" dirty="0">
                        <a:solidFill>
                          <a:schemeClr val="bg1"/>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solidFill>
                      <a:schemeClr val="accent1"/>
                    </a:solidFill>
                  </a:tcPr>
                </a:tc>
                <a:tc>
                  <a:txBody>
                    <a:bodyPr/>
                    <a:lstStyle/>
                    <a:p>
                      <a:pPr algn="ctr" fontAlgn="ctr"/>
                      <a:r>
                        <a:rPr lang="en-US" sz="1600" b="1" u="none" strike="noStrike" noProof="0" dirty="0">
                          <a:solidFill>
                            <a:schemeClr val="bg1"/>
                          </a:solidFill>
                          <a:effectLst/>
                        </a:rPr>
                        <a:t>Forecast related extrabudgetary contributions</a:t>
                      </a:r>
                      <a:endParaRPr lang="en-US" sz="1600" b="1" i="0" u="none" strike="noStrike" noProof="0" dirty="0">
                        <a:solidFill>
                          <a:schemeClr val="bg1"/>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solidFill>
                      <a:schemeClr val="accent1"/>
                    </a:solidFill>
                  </a:tcPr>
                </a:tc>
                <a:tc>
                  <a:txBody>
                    <a:bodyPr/>
                    <a:lstStyle/>
                    <a:p>
                      <a:pPr algn="ctr" fontAlgn="t"/>
                      <a:r>
                        <a:rPr lang="fr-BE" sz="1100" b="1" u="none" strike="noStrike" dirty="0">
                          <a:solidFill>
                            <a:schemeClr val="bg1"/>
                          </a:solidFill>
                          <a:effectLst/>
                        </a:rPr>
                        <a:t>Confidence</a:t>
                      </a:r>
                      <a:endParaRPr lang="fr-BE" sz="1100" b="1" i="0" u="none" strike="noStrike" dirty="0">
                        <a:solidFill>
                          <a:schemeClr val="bg1"/>
                        </a:solidFill>
                        <a:effectLst/>
                        <a:latin typeface="Calibri" panose="020F0502020204030204" pitchFamily="34" charset="0"/>
                      </a:endParaRPr>
                    </a:p>
                  </a:txBody>
                  <a:tcPr marL="5652" marR="5652" marT="5652" marB="0" vert="vert">
                    <a:lnR w="19050" cap="flat" cmpd="sng" algn="ctr">
                      <a:solidFill>
                        <a:schemeClr val="bg1">
                          <a:lumMod val="85000"/>
                        </a:schemeClr>
                      </a:solidFill>
                      <a:prstDash val="solid"/>
                      <a:round/>
                      <a:headEnd type="none" w="med" len="med"/>
                      <a:tailEnd type="none" w="med" len="med"/>
                    </a:lnR>
                    <a:solidFill>
                      <a:schemeClr val="accent1"/>
                    </a:solidFill>
                  </a:tcPr>
                </a:tc>
                <a:tc>
                  <a:txBody>
                    <a:bodyPr/>
                    <a:lstStyle/>
                    <a:p>
                      <a:pPr algn="ctr" fontAlgn="ctr"/>
                      <a:r>
                        <a:rPr lang="en-US" sz="1600" b="1" u="none" strike="noStrike" noProof="0" dirty="0">
                          <a:solidFill>
                            <a:schemeClr val="bg1"/>
                          </a:solidFill>
                          <a:effectLst/>
                        </a:rPr>
                        <a:t>Others financing alternatives</a:t>
                      </a:r>
                      <a:endParaRPr lang="en-US" sz="1600" b="1" i="0" u="none" strike="noStrike" noProof="0" dirty="0">
                        <a:solidFill>
                          <a:schemeClr val="bg1"/>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solidFill>
                      <a:schemeClr val="accent1"/>
                    </a:solidFill>
                  </a:tcPr>
                </a:tc>
                <a:extLst>
                  <a:ext uri="{0D108BD9-81ED-4DB2-BD59-A6C34878D82A}">
                    <a16:rowId xmlns:a16="http://schemas.microsoft.com/office/drawing/2014/main" val="1528660132"/>
                  </a:ext>
                </a:extLst>
              </a:tr>
              <a:tr h="364946">
                <a:tc gridSpan="3">
                  <a:txBody>
                    <a:bodyPr/>
                    <a:lstStyle/>
                    <a:p>
                      <a:pPr algn="l" fontAlgn="b"/>
                      <a:r>
                        <a:rPr lang="en-US" sz="1600" u="none" strike="noStrike" noProof="0" dirty="0">
                          <a:effectLst/>
                        </a:rPr>
                        <a:t>Baseline level (excluding EW4All)</a:t>
                      </a:r>
                      <a:endParaRPr lang="en-US" sz="1600" b="0" i="0" u="none" strike="noStrike" noProof="0" dirty="0">
                        <a:solidFill>
                          <a:srgbClr val="000000"/>
                        </a:solidFill>
                        <a:effectLst/>
                        <a:latin typeface="Calibri" panose="020F0502020204030204" pitchFamily="34" charset="0"/>
                      </a:endParaRPr>
                    </a:p>
                  </a:txBody>
                  <a:tcPr marL="50872" marR="5652" marT="5652" marB="0" anchor="ctr">
                    <a:lnR w="1905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tcPr>
                </a:tc>
                <a:tc hMerge="1">
                  <a:txBody>
                    <a:bodyPr/>
                    <a:lstStyle/>
                    <a:p>
                      <a:pPr algn="l" fontAlgn="b"/>
                      <a:endParaRPr lang="en-US" sz="1600" b="0" i="0" u="none" strike="noStrike" noProof="0" dirty="0">
                        <a:solidFill>
                          <a:srgbClr val="000000"/>
                        </a:solidFill>
                        <a:effectLst/>
                        <a:latin typeface="Calibri" panose="020F0502020204030204" pitchFamily="34" charset="0"/>
                      </a:endParaRPr>
                    </a:p>
                  </a:txBody>
                  <a:tcPr marL="5087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tcPr>
                </a:tc>
                <a:tc hMerge="1">
                  <a:txBody>
                    <a:bodyPr/>
                    <a:lstStyle/>
                    <a:p>
                      <a:pPr algn="l" fontAlgn="b"/>
                      <a:endParaRPr lang="en-US" sz="1600" b="0" i="0" u="none" strike="noStrike" noProof="0" dirty="0">
                        <a:solidFill>
                          <a:srgbClr val="000000"/>
                        </a:solidFill>
                        <a:effectLst/>
                        <a:latin typeface="Calibri" panose="020F0502020204030204" pitchFamily="34" charset="0"/>
                      </a:endParaRPr>
                    </a:p>
                  </a:txBody>
                  <a:tcPr marL="5087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267,</a:t>
                      </a:r>
                      <a:r>
                        <a:rPr lang="en-US" sz="1600" u="none" strike="noStrike" dirty="0">
                          <a:effectLst/>
                        </a:rPr>
                        <a:t>12</a:t>
                      </a:r>
                      <a:r>
                        <a:rPr lang="en-CH" sz="1600" u="none" strike="noStrike" dirty="0">
                          <a:effectLst/>
                        </a:rPr>
                        <a:t>4.0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a:t>
                      </a:r>
                      <a:endParaRPr lang="en-CH" sz="1600" b="0" i="0" u="none" strike="noStrike" dirty="0">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tcPr>
                </a:tc>
                <a:tc>
                  <a:txBody>
                    <a:bodyPr/>
                    <a:lstStyle/>
                    <a:p>
                      <a:pPr algn="r" fontAlgn="b"/>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tcPr>
                </a:tc>
                <a:tc>
                  <a:txBody>
                    <a:bodyPr/>
                    <a:lstStyle/>
                    <a:p>
                      <a:pPr algn="r" fontAlgn="b"/>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tcPr>
                </a:tc>
                <a:tc>
                  <a:txBody>
                    <a:bodyPr/>
                    <a:lstStyle/>
                    <a:p>
                      <a:pPr algn="r" fontAlgn="b"/>
                      <a:endParaRPr lang="en-CH" sz="1600" b="0" i="0" u="none" strike="noStrike" dirty="0">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400475538"/>
                  </a:ext>
                </a:extLst>
              </a:tr>
              <a:tr h="364946">
                <a:tc>
                  <a:txBody>
                    <a:bodyPr/>
                    <a:lstStyle/>
                    <a:p>
                      <a:pPr algn="l" fontAlgn="b"/>
                      <a:r>
                        <a:rPr lang="en-US" sz="1600" u="none" strike="noStrike" noProof="0" dirty="0">
                          <a:effectLst/>
                        </a:rPr>
                        <a:t>EW4All</a:t>
                      </a:r>
                      <a:endParaRPr lang="en-US" sz="1600" b="0" i="0" u="none" strike="noStrike" baseline="30000" noProof="0" dirty="0">
                        <a:solidFill>
                          <a:srgbClr val="000000"/>
                        </a:solidFill>
                        <a:effectLst/>
                        <a:latin typeface="Calibri" panose="020F0502020204030204" pitchFamily="34" charset="0"/>
                      </a:endParaRPr>
                    </a:p>
                  </a:txBody>
                  <a:tcPr marL="50872" marR="5652" marT="5652" marB="0" anchor="ct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gridSpan="2">
                  <a:txBody>
                    <a:bodyPr/>
                    <a:lstStyle/>
                    <a:p>
                      <a:pPr algn="ctr" fontAlgn="b"/>
                      <a:r>
                        <a:rPr lang="en-CH" sz="1600" u="none" strike="noStrike">
                          <a:effectLst/>
                        </a:rPr>
                        <a:t> </a:t>
                      </a:r>
                      <a:endParaRPr lang="en-CH" sz="1600" b="0" i="0" u="none" strike="noStrike" dirty="0">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hMerge="1">
                  <a:txBody>
                    <a:bodyPr/>
                    <a:lstStyle/>
                    <a:p>
                      <a:pPr algn="ctr" fontAlgn="b"/>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a:t>
                      </a:r>
                      <a:r>
                        <a:rPr lang="en-US" sz="1600" u="none" strike="noStrike" dirty="0">
                          <a:effectLst/>
                        </a:rPr>
                        <a:t>5,962.3</a:t>
                      </a:r>
                      <a:r>
                        <a:rPr lang="en-CH" sz="1600" u="none" strike="noStrike" dirty="0">
                          <a:effectLst/>
                        </a:rPr>
                        <a:t>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a:t>
                      </a:r>
                      <a:endParaRPr lang="en-CH" sz="1600" b="0" i="0" u="none" strike="noStrike" dirty="0">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panose="020F0502020204030204" pitchFamily="34" charset="0"/>
                        </a:rPr>
                        <a:t>-</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31,000</a:t>
                      </a:r>
                      <a:r>
                        <a:rPr lang="en-US" sz="1600" u="none" strike="noStrike" dirty="0">
                          <a:effectLst/>
                        </a:rPr>
                        <a:t> +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US" sz="1600" u="none" strike="noStrike" dirty="0">
                          <a:solidFill>
                            <a:srgbClr val="00FF00"/>
                          </a:solidFill>
                          <a:effectLst/>
                          <a:highlight>
                            <a:srgbClr val="00FF00"/>
                          </a:highlight>
                        </a:rPr>
                        <a:t>..x</a:t>
                      </a:r>
                      <a:endParaRPr lang="en-CH" sz="1600" b="0" i="0" u="none" strike="noStrike" dirty="0">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324712686"/>
                  </a:ext>
                </a:extLst>
              </a:tr>
              <a:tr h="364946">
                <a:tc>
                  <a:txBody>
                    <a:bodyPr/>
                    <a:lstStyle/>
                    <a:p>
                      <a:pPr algn="l" fontAlgn="b"/>
                      <a:r>
                        <a:rPr lang="en-US" sz="1600" u="none" strike="noStrike" noProof="0" dirty="0">
                          <a:effectLst/>
                        </a:rPr>
                        <a:t>ERP implementation</a:t>
                      </a:r>
                      <a:endParaRPr lang="en-US" sz="1600" b="0" i="0" u="none" strike="noStrike" noProof="0" dirty="0">
                        <a:solidFill>
                          <a:srgbClr val="000000"/>
                        </a:solidFill>
                        <a:effectLst/>
                        <a:latin typeface="Calibri" panose="020F0502020204030204" pitchFamily="34" charset="0"/>
                      </a:endParaRPr>
                    </a:p>
                  </a:txBody>
                  <a:tcPr marL="50872" marR="5652" marT="5652" marB="0" anchor="ct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gridSpan="2">
                  <a:txBody>
                    <a:bodyPr/>
                    <a:lstStyle/>
                    <a:p>
                      <a:pPr algn="ctr" fontAlgn="b"/>
                      <a:r>
                        <a:rPr lang="en-CH" sz="1600" u="none" strike="noStrike" dirty="0">
                          <a:effectLst/>
                        </a:rPr>
                        <a:t> </a:t>
                      </a:r>
                      <a:endParaRPr lang="en-CH" sz="1600" b="0" i="0" u="none" strike="noStrike" dirty="0">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hMerge="1">
                  <a:txBody>
                    <a:bodyPr/>
                    <a:lstStyle/>
                    <a:p>
                      <a:pPr algn="ctr" fontAlgn="b"/>
                      <a:endParaRPr lang="en-CH" sz="1600" b="0" i="0" u="none" strike="noStrike">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a:t>
                      </a:r>
                      <a:r>
                        <a:rPr lang="en-US" sz="1600" u="none" strike="noStrike" dirty="0">
                          <a:effectLst/>
                        </a:rPr>
                        <a:t>1,750.0</a:t>
                      </a:r>
                      <a:r>
                        <a:rPr lang="en-CH" sz="1600" u="none" strike="noStrike" dirty="0">
                          <a:effectLst/>
                        </a:rPr>
                        <a:t>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a:t>
                      </a:r>
                      <a:endParaRPr lang="en-CH" sz="1600" b="0" i="0" u="none" strike="noStrike" dirty="0">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panose="020F0502020204030204" pitchFamily="34" charset="0"/>
                        </a:rPr>
                        <a:t>-</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a:t>
                      </a:r>
                      <a:endParaRPr lang="en-CH" sz="1600" b="0" i="0" u="none" strike="noStrike" dirty="0">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783647687"/>
                  </a:ext>
                </a:extLst>
              </a:tr>
              <a:tr h="349144">
                <a:tc>
                  <a:txBody>
                    <a:bodyPr/>
                    <a:lstStyle/>
                    <a:p>
                      <a:pPr algn="l" fontAlgn="b"/>
                      <a:r>
                        <a:rPr lang="en-US" sz="1600" u="none" strike="noStrike" noProof="0" dirty="0">
                          <a:effectLst/>
                        </a:rPr>
                        <a:t>IT Strategy</a:t>
                      </a:r>
                      <a:endParaRPr lang="en-US" sz="1600" b="0" i="0" u="none" strike="noStrike" noProof="0" dirty="0">
                        <a:solidFill>
                          <a:srgbClr val="000000"/>
                        </a:solidFill>
                        <a:effectLst/>
                        <a:latin typeface="Calibri" panose="020F0502020204030204" pitchFamily="34" charset="0"/>
                      </a:endParaRPr>
                    </a:p>
                  </a:txBody>
                  <a:tcPr marL="50872" marR="5652" marT="5652" marB="0" anchor="ct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gridSpan="2">
                  <a:txBody>
                    <a:bodyPr/>
                    <a:lstStyle/>
                    <a:p>
                      <a:pPr algn="ctr" fontAlgn="b"/>
                      <a:r>
                        <a:rPr lang="en-CH" sz="1600" u="none" strike="noStrike">
                          <a:effectLst/>
                        </a:rPr>
                        <a:t> </a:t>
                      </a:r>
                      <a:endParaRPr lang="en-CH" sz="1600" b="0" i="0" u="none" strike="noStrike">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hMerge="1">
                  <a:txBody>
                    <a:bodyPr/>
                    <a:lstStyle/>
                    <a:p>
                      <a:pPr algn="ctr" fontAlgn="b"/>
                      <a:endParaRPr lang="en-CH" sz="1600" b="0" i="0" u="none" strike="noStrike">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1,</a:t>
                      </a:r>
                      <a:r>
                        <a:rPr lang="en-US" sz="1600" u="none" strike="noStrike" dirty="0">
                          <a:effectLst/>
                        </a:rPr>
                        <a:t>437.9</a:t>
                      </a:r>
                      <a:r>
                        <a:rPr lang="en-CH" sz="1600" u="none" strike="noStrike" dirty="0">
                          <a:effectLst/>
                        </a:rPr>
                        <a:t>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a:t>
                      </a:r>
                      <a:endParaRPr lang="en-CH" sz="1600" b="0" i="0" u="none" strike="noStrike" dirty="0">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panose="020F0502020204030204" pitchFamily="34" charset="0"/>
                        </a:rPr>
                        <a:t>-</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a:t>
                      </a:r>
                      <a:endParaRPr lang="en-CH" sz="1600" b="0" i="0" u="none" strike="noStrike" dirty="0">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844398513"/>
                  </a:ext>
                </a:extLst>
              </a:tr>
              <a:tr h="364946">
                <a:tc>
                  <a:txBody>
                    <a:bodyPr/>
                    <a:lstStyle/>
                    <a:p>
                      <a:pPr algn="l" fontAlgn="b"/>
                      <a:r>
                        <a:rPr lang="en-US" sz="1600" u="none" strike="noStrike" noProof="0" dirty="0">
                          <a:effectLst/>
                        </a:rPr>
                        <a:t>Global Greenhouse Gas Watch</a:t>
                      </a:r>
                      <a:endParaRPr lang="en-US" sz="1600" b="0" i="0" u="none" strike="noStrike" baseline="30000" noProof="0" dirty="0">
                        <a:solidFill>
                          <a:srgbClr val="000000"/>
                        </a:solidFill>
                        <a:effectLst/>
                        <a:latin typeface="Calibri" panose="020F0502020204030204" pitchFamily="34" charset="0"/>
                      </a:endParaRPr>
                    </a:p>
                  </a:txBody>
                  <a:tcPr marL="50872" marR="5652" marT="5652" marB="0" anchor="ct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gridSpan="2">
                  <a:txBody>
                    <a:bodyPr/>
                    <a:lstStyle/>
                    <a:p>
                      <a:pPr algn="ctr" fontAlgn="b"/>
                      <a:r>
                        <a:rPr lang="en-CH" sz="1600" u="none" strike="noStrike">
                          <a:effectLst/>
                        </a:rPr>
                        <a:t> </a:t>
                      </a:r>
                      <a:endParaRPr lang="en-CH" sz="1600" b="0" i="0" u="none" strike="noStrike">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hMerge="1">
                  <a:txBody>
                    <a:bodyPr/>
                    <a:lstStyle/>
                    <a:p>
                      <a:pPr algn="ctr" fontAlgn="b"/>
                      <a:endParaRPr lang="en-CH" sz="1600" b="0" i="0" u="none" strike="noStrike">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a:t>
                      </a:r>
                      <a:r>
                        <a:rPr lang="en-US" sz="1600" u="none" strike="noStrike" dirty="0">
                          <a:effectLst/>
                        </a:rPr>
                        <a:t>601.4</a:t>
                      </a:r>
                      <a:r>
                        <a:rPr lang="en-CH" sz="1600" u="none" strike="noStrike" dirty="0">
                          <a:effectLst/>
                        </a:rPr>
                        <a:t>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a:effectLst/>
                        </a:rPr>
                        <a:t> </a:t>
                      </a:r>
                      <a:endParaRPr lang="en-CH" sz="1600" b="0" i="0" u="none" strike="noStrike">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2,</a:t>
                      </a:r>
                      <a:r>
                        <a:rPr lang="en-US" sz="1600" u="none" strike="noStrike" dirty="0">
                          <a:effectLst/>
                        </a:rPr>
                        <a:t>05</a:t>
                      </a:r>
                      <a:r>
                        <a:rPr lang="en-CH" sz="1600" u="none" strike="noStrike" dirty="0">
                          <a:effectLst/>
                        </a:rPr>
                        <a:t>0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a:t>
                      </a:r>
                      <a:r>
                        <a:rPr lang="en-US" sz="1600" u="none" strike="noStrike">
                          <a:effectLst/>
                        </a:rPr>
                        <a:t>3,0</a:t>
                      </a:r>
                      <a:r>
                        <a:rPr lang="en-CH" sz="1600" u="none" strike="noStrike">
                          <a:effectLst/>
                        </a:rPr>
                        <a:t>00</a:t>
                      </a:r>
                      <a:r>
                        <a:rPr lang="en-US" sz="1600" u="none" strike="noStrike" dirty="0">
                          <a:effectLst/>
                        </a:rPr>
                        <a:t> + </a:t>
                      </a:r>
                      <a:r>
                        <a:rPr lang="en-CH" sz="1600" u="none" strike="noStrike" dirty="0">
                          <a:effectLst/>
                        </a:rPr>
                        <a:t>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US" sz="1600" b="0" i="0" u="none" strike="noStrike" dirty="0">
                          <a:solidFill>
                            <a:srgbClr val="00FF00"/>
                          </a:solidFill>
                          <a:effectLst/>
                          <a:highlight>
                            <a:srgbClr val="00FF00"/>
                          </a:highlight>
                          <a:latin typeface="Calibri" panose="020F0502020204030204" pitchFamily="34" charset="0"/>
                        </a:rPr>
                        <a:t>….</a:t>
                      </a:r>
                      <a:endParaRPr lang="en-CH" sz="1600" b="0" i="0" u="none" strike="noStrike" dirty="0">
                        <a:solidFill>
                          <a:srgbClr val="00FF00"/>
                        </a:solidFill>
                        <a:effectLst/>
                        <a:highlight>
                          <a:srgbClr val="00FF00"/>
                        </a:highligh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61920391"/>
                  </a:ext>
                </a:extLst>
              </a:tr>
              <a:tr h="364946">
                <a:tc>
                  <a:txBody>
                    <a:bodyPr/>
                    <a:lstStyle/>
                    <a:p>
                      <a:pPr algn="l" fontAlgn="b"/>
                      <a:r>
                        <a:rPr lang="en-US" sz="1600" u="none" strike="noStrike" noProof="0" dirty="0">
                          <a:effectLst/>
                        </a:rPr>
                        <a:t>Plan of Action Hydrology</a:t>
                      </a:r>
                      <a:endParaRPr lang="en-US" sz="1600" b="0" i="0" u="none" strike="noStrike" noProof="0" dirty="0">
                        <a:solidFill>
                          <a:srgbClr val="000000"/>
                        </a:solidFill>
                        <a:effectLst/>
                        <a:latin typeface="Calibri" panose="020F0502020204030204" pitchFamily="34" charset="0"/>
                      </a:endParaRPr>
                    </a:p>
                  </a:txBody>
                  <a:tcPr marL="50872" marR="5652" marT="5652" marB="0" anchor="ct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gridSpan="2">
                  <a:txBody>
                    <a:bodyPr/>
                    <a:lstStyle/>
                    <a:p>
                      <a:pPr algn="ctr" fontAlgn="b"/>
                      <a:r>
                        <a:rPr lang="en-CH" sz="1600" u="none" strike="noStrike">
                          <a:effectLst/>
                        </a:rPr>
                        <a:t> </a:t>
                      </a:r>
                      <a:endParaRPr lang="en-CH" sz="1600" b="0" i="0" u="none" strike="noStrike">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hMerge="1">
                  <a:txBody>
                    <a:bodyPr/>
                    <a:lstStyle/>
                    <a:p>
                      <a:pPr algn="ctr" fontAlgn="b"/>
                      <a:endParaRPr lang="en-CH" sz="1600" b="0" i="0" u="none" strike="noStrike">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865.8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a:effectLst/>
                        </a:rPr>
                        <a:t> </a:t>
                      </a:r>
                      <a:endParaRPr lang="en-CH" sz="1600" b="0" i="0" u="none" strike="noStrike">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panose="020F0502020204030204" pitchFamily="34" charset="0"/>
                        </a:rPr>
                        <a:t>-</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tabLst/>
                      </a:pPr>
                      <a:r>
                        <a:rPr lang="en-CH" sz="1600" u="none" strike="noStrike" dirty="0">
                          <a:effectLst/>
                        </a:rPr>
                        <a:t>             </a:t>
                      </a:r>
                      <a:r>
                        <a:rPr lang="en-US" sz="1600" u="none" strike="noStrike" dirty="0">
                          <a:effectLst/>
                        </a:rPr>
                        <a:t>5</a:t>
                      </a:r>
                      <a:r>
                        <a:rPr lang="en-CH" sz="1600" u="none" strike="noStrike" dirty="0">
                          <a:effectLst/>
                        </a:rPr>
                        <a:t>,000</a:t>
                      </a:r>
                      <a:r>
                        <a:rPr lang="en-US" sz="1600" u="none" strike="noStrike" dirty="0">
                          <a:effectLst/>
                        </a:rPr>
                        <a:t> +</a:t>
                      </a:r>
                      <a:r>
                        <a:rPr lang="en-CH" sz="1600" u="none" strike="noStrike" dirty="0">
                          <a:effectLst/>
                        </a:rPr>
                        <a:t> </a:t>
                      </a:r>
                      <a:r>
                        <a:rPr lang="en-US" sz="1600" u="none" strike="noStrike" dirty="0">
                          <a:effectLst/>
                        </a:rPr>
                        <a:t>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US" sz="1600" b="0" i="0" u="none" strike="noStrike" dirty="0">
                          <a:solidFill>
                            <a:srgbClr val="00FF00"/>
                          </a:solidFill>
                          <a:effectLst/>
                          <a:highlight>
                            <a:srgbClr val="00FF00"/>
                          </a:highlight>
                          <a:latin typeface="Calibri" panose="020F0502020204030204" pitchFamily="34" charset="0"/>
                        </a:rPr>
                        <a:t>….</a:t>
                      </a:r>
                      <a:endParaRPr lang="en-CH" sz="1600" b="0" i="0" u="none" strike="noStrike" dirty="0">
                        <a:solidFill>
                          <a:srgbClr val="00FF00"/>
                        </a:solidFill>
                        <a:effectLst/>
                        <a:highlight>
                          <a:srgbClr val="00FF00"/>
                        </a:highligh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4010608305"/>
                  </a:ext>
                </a:extLst>
              </a:tr>
              <a:tr h="364946">
                <a:tc>
                  <a:txBody>
                    <a:bodyPr/>
                    <a:lstStyle/>
                    <a:p>
                      <a:pPr algn="l" fontAlgn="b"/>
                      <a:r>
                        <a:rPr lang="en-US" sz="1600" u="none" strike="noStrike" noProof="0" dirty="0">
                          <a:effectLst/>
                        </a:rPr>
                        <a:t>Cryosphere</a:t>
                      </a:r>
                      <a:endParaRPr lang="en-US" sz="1600" b="0" i="0" u="none" strike="noStrike" noProof="0" dirty="0">
                        <a:solidFill>
                          <a:srgbClr val="000000"/>
                        </a:solidFill>
                        <a:effectLst/>
                        <a:latin typeface="Calibri" panose="020F0502020204030204" pitchFamily="34" charset="0"/>
                      </a:endParaRPr>
                    </a:p>
                  </a:txBody>
                  <a:tcPr marL="50872" marR="5652" marT="5652" marB="0" anchor="ct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gridSpan="2">
                  <a:txBody>
                    <a:bodyPr/>
                    <a:lstStyle/>
                    <a:p>
                      <a:pPr algn="ctr" fontAlgn="b"/>
                      <a:endParaRPr lang="en-CH" sz="1600" b="0" i="0" u="none" strike="noStrike">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hMerge="1">
                  <a:txBody>
                    <a:bodyPr/>
                    <a:lstStyle/>
                    <a:p>
                      <a:endParaRPr lang="en-US"/>
                    </a:p>
                  </a:txBody>
                  <a:tcPr/>
                </a:tc>
                <a:tc>
                  <a:txBody>
                    <a:bodyPr/>
                    <a:lstStyle/>
                    <a:p>
                      <a:pPr algn="r" fontAlgn="b"/>
                      <a:r>
                        <a:rPr lang="en-US" sz="1600" b="0" i="0" u="none" strike="noStrike" dirty="0">
                          <a:solidFill>
                            <a:srgbClr val="000000"/>
                          </a:solidFill>
                          <a:effectLst/>
                          <a:latin typeface="Calibri" panose="020F0502020204030204" pitchFamily="34" charset="0"/>
                        </a:rPr>
                        <a:t>330.0</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a:t>
                      </a:r>
                      <a:endParaRPr lang="en-CH" sz="1600" b="0" i="0" u="none" strike="noStrike" dirty="0">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a:t>
                      </a:r>
                      <a:r>
                        <a:rPr lang="en-US" sz="1600" u="none" strike="noStrike" dirty="0">
                          <a:effectLst/>
                        </a:rPr>
                        <a:t>1</a:t>
                      </a:r>
                      <a:r>
                        <a:rPr lang="en-CH" sz="1600" u="none" strike="noStrike" dirty="0">
                          <a:effectLst/>
                        </a:rPr>
                        <a:t>,</a:t>
                      </a:r>
                      <a:r>
                        <a:rPr lang="en-US" sz="1600" u="none" strike="noStrike" dirty="0">
                          <a:effectLst/>
                        </a:rPr>
                        <a:t>07</a:t>
                      </a:r>
                      <a:r>
                        <a:rPr lang="en-CH" sz="1600" u="none" strike="noStrike" dirty="0">
                          <a:effectLst/>
                        </a:rPr>
                        <a:t>0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1,</a:t>
                      </a:r>
                      <a:r>
                        <a:rPr lang="en-US" sz="1600" u="none" strike="noStrike" dirty="0">
                          <a:effectLst/>
                        </a:rPr>
                        <a:t>07</a:t>
                      </a:r>
                      <a:r>
                        <a:rPr lang="en-CH" sz="1600" u="none" strike="noStrike" dirty="0">
                          <a:effectLst/>
                        </a:rPr>
                        <a:t>0</a:t>
                      </a:r>
                      <a:endParaRPr lang="en-CH" sz="1600" b="0" i="0" u="none" strike="noStrike" dirty="0">
                        <a:solidFill>
                          <a:srgbClr val="000000"/>
                        </a:solidFill>
                        <a:effectLst/>
                        <a:highlight>
                          <a:srgbClr val="FF9B45"/>
                        </a:highligh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US" sz="1600" u="none" strike="noStrike" dirty="0">
                          <a:solidFill>
                            <a:srgbClr val="FF9B45"/>
                          </a:solidFill>
                          <a:effectLst/>
                          <a:highlight>
                            <a:srgbClr val="FF9B45"/>
                          </a:highlight>
                        </a:rPr>
                        <a:t>….</a:t>
                      </a:r>
                      <a:endParaRPr lang="en-CH" sz="1600" b="0" i="0" u="none" strike="noStrike" dirty="0">
                        <a:solidFill>
                          <a:srgbClr val="FF9B45"/>
                        </a:solidFill>
                        <a:effectLst/>
                        <a:highlight>
                          <a:srgbClr val="FF9B45"/>
                        </a:highligh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u="none" strike="noStrike" dirty="0">
                          <a:effectLst/>
                        </a:rPr>
                        <a:t>                       -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208105284"/>
                  </a:ext>
                </a:extLst>
              </a:tr>
              <a:tr h="387628">
                <a:tc>
                  <a:txBody>
                    <a:bodyPr/>
                    <a:lstStyle/>
                    <a:p>
                      <a:pPr algn="l" fontAlgn="b"/>
                      <a:r>
                        <a:rPr lang="en-US" sz="1600" u="none" strike="noStrike" noProof="0" dirty="0">
                          <a:effectLst/>
                        </a:rPr>
                        <a:t>RO Reform</a:t>
                      </a:r>
                      <a:endParaRPr lang="en-US" sz="1600" b="0" i="0" u="none" strike="noStrike" noProof="0" dirty="0">
                        <a:solidFill>
                          <a:srgbClr val="000000"/>
                        </a:solidFill>
                        <a:effectLst/>
                        <a:latin typeface="Calibri" panose="020F0502020204030204" pitchFamily="34" charset="0"/>
                      </a:endParaRPr>
                    </a:p>
                  </a:txBody>
                  <a:tcPr marL="50872" marR="5652" marT="5652" marB="0" anchor="ctr">
                    <a:lnT w="12700" cap="flat" cmpd="sng" algn="ctr">
                      <a:solidFill>
                        <a:schemeClr val="bg1">
                          <a:lumMod val="85000"/>
                        </a:schemeClr>
                      </a:solidFill>
                      <a:prstDash val="solid"/>
                      <a:round/>
                      <a:headEnd type="none" w="med" len="med"/>
                      <a:tailEnd type="none" w="med" len="med"/>
                    </a:lnT>
                    <a:lnB w="19050" cap="flat" cmpd="sng" algn="ctr">
                      <a:solidFill>
                        <a:schemeClr val="bg1">
                          <a:lumMod val="65000"/>
                        </a:schemeClr>
                      </a:solidFill>
                      <a:prstDash val="solid"/>
                      <a:round/>
                      <a:headEnd type="none" w="med" len="med"/>
                      <a:tailEnd type="none" w="med" len="med"/>
                    </a:lnB>
                  </a:tcPr>
                </a:tc>
                <a:tc gridSpan="2">
                  <a:txBody>
                    <a:bodyPr/>
                    <a:lstStyle/>
                    <a:p>
                      <a:pPr algn="ctr" fontAlgn="b"/>
                      <a:r>
                        <a:rPr lang="en-CH" sz="1600" u="none" strike="noStrike">
                          <a:effectLst/>
                        </a:rPr>
                        <a:t> </a:t>
                      </a:r>
                      <a:endParaRPr lang="en-CH" sz="1600" b="0" i="0" u="none" strike="noStrike">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9050" cap="flat" cmpd="sng" algn="ctr">
                      <a:solidFill>
                        <a:schemeClr val="bg1">
                          <a:lumMod val="65000"/>
                        </a:schemeClr>
                      </a:solidFill>
                      <a:prstDash val="solid"/>
                      <a:round/>
                      <a:headEnd type="none" w="med" len="med"/>
                      <a:tailEnd type="none" w="med" len="med"/>
                    </a:lnB>
                  </a:tcPr>
                </a:tc>
                <a:tc hMerge="1">
                  <a:txBody>
                    <a:bodyPr/>
                    <a:lstStyle/>
                    <a:p>
                      <a:pPr algn="ctr" fontAlgn="b"/>
                      <a:endParaRPr lang="en-CH" sz="1600" b="0" i="0" u="none" strike="noStrike">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9050" cap="flat" cmpd="sng" algn="ctr">
                      <a:solidFill>
                        <a:schemeClr val="bg1">
                          <a:lumMod val="65000"/>
                        </a:schemeClr>
                      </a:solidFill>
                      <a:prstDash val="solid"/>
                      <a:round/>
                      <a:headEnd type="none" w="med" len="med"/>
                      <a:tailEnd type="none" w="med" len="med"/>
                    </a:lnB>
                  </a:tcPr>
                </a:tc>
                <a:tc>
                  <a:txBody>
                    <a:bodyPr/>
                    <a:lstStyle/>
                    <a:p>
                      <a:pPr algn="r" fontAlgn="b"/>
                      <a:r>
                        <a:rPr lang="en-CH" sz="1600" u="none" strike="noStrike" dirty="0">
                          <a:effectLst/>
                        </a:rPr>
                        <a:t>                       -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9050" cap="flat" cmpd="sng" algn="ctr">
                      <a:solidFill>
                        <a:schemeClr val="bg1">
                          <a:lumMod val="65000"/>
                        </a:schemeClr>
                      </a:solidFill>
                      <a:prstDash val="solid"/>
                      <a:round/>
                      <a:headEnd type="none" w="med" len="med"/>
                      <a:tailEnd type="none" w="med" len="med"/>
                    </a:lnB>
                  </a:tcPr>
                </a:tc>
                <a:tc>
                  <a:txBody>
                    <a:bodyPr/>
                    <a:lstStyle/>
                    <a:p>
                      <a:pPr algn="r" fontAlgn="b"/>
                      <a:r>
                        <a:rPr lang="en-CH" sz="1600" u="none" strike="noStrike">
                          <a:effectLst/>
                        </a:rPr>
                        <a:t> </a:t>
                      </a:r>
                      <a:endParaRPr lang="en-CH" sz="1600" b="0" i="0" u="none" strike="noStrike">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9050" cap="flat" cmpd="sng" algn="ctr">
                      <a:solidFill>
                        <a:schemeClr val="bg1">
                          <a:lumMod val="65000"/>
                        </a:schemeClr>
                      </a:solidFill>
                      <a:prstDash val="solid"/>
                      <a:round/>
                      <a:headEnd type="none" w="med" len="med"/>
                      <a:tailEnd type="none" w="med" len="med"/>
                    </a:lnB>
                  </a:tcPr>
                </a:tc>
                <a:tc>
                  <a:txBody>
                    <a:bodyPr/>
                    <a:lstStyle/>
                    <a:p>
                      <a:pPr algn="r" fontAlgn="b"/>
                      <a:r>
                        <a:rPr lang="en-CH" sz="1600" u="none" strike="noStrike" dirty="0">
                          <a:effectLst/>
                        </a:rPr>
                        <a:t> </a:t>
                      </a:r>
                      <a:r>
                        <a:rPr lang="en-US" sz="1600" u="none" strike="noStrike" dirty="0">
                          <a:effectLst/>
                        </a:rPr>
                        <a:t>3,200</a:t>
                      </a:r>
                      <a:r>
                        <a:rPr lang="en-CH" sz="1600" u="none" strike="noStrike" dirty="0">
                          <a:effectLst/>
                        </a:rPr>
                        <a:t>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9050" cap="flat" cmpd="sng" algn="ctr">
                      <a:solidFill>
                        <a:schemeClr val="bg1">
                          <a:lumMod val="65000"/>
                        </a:schemeClr>
                      </a:solidFill>
                      <a:prstDash val="solid"/>
                      <a:round/>
                      <a:headEnd type="none" w="med" len="med"/>
                      <a:tailEnd type="none" w="med" len="med"/>
                    </a:lnB>
                  </a:tcPr>
                </a:tc>
                <a:tc>
                  <a:txBody>
                    <a:bodyPr/>
                    <a:lstStyle/>
                    <a:p>
                      <a:pPr algn="r" fontAlgn="b"/>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9050" cap="flat" cmpd="sng" algn="ctr">
                      <a:solidFill>
                        <a:schemeClr val="bg1">
                          <a:lumMod val="65000"/>
                        </a:schemeClr>
                      </a:solidFill>
                      <a:prstDash val="solid"/>
                      <a:round/>
                      <a:headEnd type="none" w="med" len="med"/>
                      <a:tailEnd type="none" w="med" len="med"/>
                    </a:lnB>
                  </a:tcPr>
                </a:tc>
                <a:tc>
                  <a:txBody>
                    <a:bodyPr/>
                    <a:lstStyle/>
                    <a:p>
                      <a:pPr algn="r" fontAlgn="b"/>
                      <a:r>
                        <a:rPr lang="en-CH" sz="1600" u="none" strike="noStrike" dirty="0">
                          <a:effectLst/>
                        </a:rPr>
                        <a:t>                       -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9050" cap="flat" cmpd="sng" algn="ctr">
                      <a:solidFill>
                        <a:schemeClr val="bg1">
                          <a:lumMod val="65000"/>
                        </a:schemeClr>
                      </a:solidFill>
                      <a:prstDash val="solid"/>
                      <a:round/>
                      <a:headEnd type="none" w="med" len="med"/>
                      <a:tailEnd type="none" w="med" len="med"/>
                    </a:lnB>
                  </a:tcPr>
                </a:tc>
                <a:tc>
                  <a:txBody>
                    <a:bodyPr/>
                    <a:lstStyle/>
                    <a:p>
                      <a:pPr algn="r" fontAlgn="b"/>
                      <a:r>
                        <a:rPr lang="en-CH" sz="1600" u="none" strike="noStrike" dirty="0">
                          <a:effectLst/>
                        </a:rPr>
                        <a:t> </a:t>
                      </a:r>
                      <a:endParaRPr lang="en-CH" sz="1600" b="0" i="0" u="none" strike="noStrike" dirty="0">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9050" cap="flat" cmpd="sng" algn="ctr">
                      <a:solidFill>
                        <a:schemeClr val="bg1">
                          <a:lumMod val="65000"/>
                        </a:schemeClr>
                      </a:solidFill>
                      <a:prstDash val="solid"/>
                      <a:round/>
                      <a:headEnd type="none" w="med" len="med"/>
                      <a:tailEnd type="none" w="med" len="med"/>
                    </a:lnB>
                  </a:tcPr>
                </a:tc>
                <a:tc>
                  <a:txBody>
                    <a:bodyPr/>
                    <a:lstStyle/>
                    <a:p>
                      <a:pPr algn="r" fontAlgn="b"/>
                      <a:r>
                        <a:rPr lang="en-CH" sz="1600" u="none" strike="noStrike" dirty="0">
                          <a:effectLst/>
                        </a:rPr>
                        <a:t>             3,200.0 </a:t>
                      </a:r>
                      <a:endParaRPr lang="en-CH" sz="1600" b="0"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90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574104529"/>
                  </a:ext>
                </a:extLst>
              </a:tr>
              <a:tr h="332635">
                <a:tc>
                  <a:txBody>
                    <a:bodyPr/>
                    <a:lstStyle/>
                    <a:p>
                      <a:pPr algn="l" fontAlgn="b"/>
                      <a:r>
                        <a:rPr lang="en-US" sz="1600" b="1" u="none" strike="noStrike" noProof="0" dirty="0">
                          <a:effectLst/>
                        </a:rPr>
                        <a:t>Total</a:t>
                      </a:r>
                      <a:endParaRPr lang="en-US" sz="1600" b="1" i="0" u="none" strike="noStrike" noProof="0" dirty="0">
                        <a:solidFill>
                          <a:srgbClr val="000000"/>
                        </a:solidFill>
                        <a:effectLst/>
                        <a:latin typeface="Calibri" panose="020F0502020204030204" pitchFamily="34" charset="0"/>
                      </a:endParaRPr>
                    </a:p>
                  </a:txBody>
                  <a:tcPr marL="5652" marR="5652" marT="5652" marB="0" anchor="ctr">
                    <a:lnT w="19050" cap="flat" cmpd="sng" algn="ctr">
                      <a:solidFill>
                        <a:schemeClr val="bg1">
                          <a:lumMod val="6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gridSpan="2">
                  <a:txBody>
                    <a:bodyPr/>
                    <a:lstStyle/>
                    <a:p>
                      <a:pPr algn="ctr" fontAlgn="b"/>
                      <a:r>
                        <a:rPr lang="en-CH" sz="1600" b="1" u="none" strike="noStrike">
                          <a:effectLst/>
                        </a:rPr>
                        <a:t> </a:t>
                      </a:r>
                      <a:endParaRPr lang="en-CH" sz="1600" b="1" i="0" u="none" strike="noStrike" dirty="0">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9050" cap="flat" cmpd="sng" algn="ctr">
                      <a:solidFill>
                        <a:schemeClr val="bg1">
                          <a:lumMod val="6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hMerge="1">
                  <a:txBody>
                    <a:bodyPr/>
                    <a:lstStyle/>
                    <a:p>
                      <a:pPr algn="ctr" fontAlgn="b"/>
                      <a:endParaRPr lang="en-CH" sz="1600" b="1"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6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b="1" u="none" strike="noStrike" dirty="0">
                          <a:effectLst/>
                        </a:rPr>
                        <a:t>278,</a:t>
                      </a:r>
                      <a:r>
                        <a:rPr lang="en-US" sz="1600" b="1" u="none" strike="noStrike" dirty="0">
                          <a:effectLst/>
                        </a:rPr>
                        <a:t>071.4</a:t>
                      </a:r>
                      <a:r>
                        <a:rPr lang="en-CH" sz="1600" b="1" u="none" strike="noStrike" dirty="0">
                          <a:effectLst/>
                        </a:rPr>
                        <a:t> </a:t>
                      </a:r>
                      <a:endParaRPr lang="en-CH" sz="1600" b="1"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9050" cap="flat" cmpd="sng" algn="ctr">
                      <a:solidFill>
                        <a:schemeClr val="bg1">
                          <a:lumMod val="6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endParaRPr lang="en-CH" sz="1600" b="1" i="0" u="none" strike="noStrike" dirty="0">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9050" cap="flat" cmpd="sng" algn="ctr">
                      <a:solidFill>
                        <a:schemeClr val="bg1">
                          <a:lumMod val="6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endParaRPr lang="en-CH" sz="1600" b="1"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6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endParaRPr lang="en-CH" sz="1600" b="1"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6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b="1" u="none" strike="noStrike" dirty="0">
                          <a:effectLst/>
                        </a:rPr>
                        <a:t> </a:t>
                      </a:r>
                      <a:endParaRPr lang="en-CH" sz="1600" b="1"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9050" cap="flat" cmpd="sng" algn="ctr">
                      <a:solidFill>
                        <a:schemeClr val="bg1">
                          <a:lumMod val="6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r>
                        <a:rPr lang="en-CH" sz="1600" b="1" u="none" strike="noStrike" dirty="0">
                          <a:effectLst/>
                        </a:rPr>
                        <a:t> </a:t>
                      </a:r>
                      <a:endParaRPr lang="en-CH" sz="1600" b="1" i="0" u="none" strike="noStrike" dirty="0">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9050" cap="flat" cmpd="sng" algn="ctr">
                      <a:solidFill>
                        <a:schemeClr val="bg1">
                          <a:lumMod val="6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endParaRPr lang="en-CH" sz="1600" b="1"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a:noFill/>
                    </a:lnR>
                    <a:lnT w="19050" cap="flat" cmpd="sng" algn="ctr">
                      <a:solidFill>
                        <a:schemeClr val="bg1">
                          <a:lumMod val="6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278093950"/>
                  </a:ext>
                </a:extLst>
              </a:tr>
              <a:tr h="332635">
                <a:tc>
                  <a:txBody>
                    <a:bodyPr/>
                    <a:lstStyle/>
                    <a:p>
                      <a:pPr marL="0" algn="l" defTabSz="914400" rtl="0" eaLnBrk="1" fontAlgn="b" latinLnBrk="0" hangingPunct="1"/>
                      <a:r>
                        <a:rPr lang="en-US" sz="1600" b="1" u="none" strike="noStrike" kern="1200" noProof="0" dirty="0">
                          <a:solidFill>
                            <a:schemeClr val="tx1"/>
                          </a:solidFill>
                          <a:effectLst/>
                          <a:latin typeface="+mn-lt"/>
                          <a:ea typeface="+mn-ea"/>
                          <a:cs typeface="+mn-cs"/>
                        </a:rPr>
                        <a:t>Resulting Percentage to ZNG</a:t>
                      </a:r>
                    </a:p>
                  </a:txBody>
                  <a:tcPr marL="5652" marR="5652" marT="5652" marB="0" anchor="ct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gridSpan="2">
                  <a:txBody>
                    <a:bodyPr/>
                    <a:lstStyle/>
                    <a:p>
                      <a:pPr marL="0" algn="l" defTabSz="914400" rtl="0" eaLnBrk="1" fontAlgn="b" latinLnBrk="0" hangingPunct="1"/>
                      <a:endParaRPr lang="en-CH" sz="1600" b="1" u="none" strike="noStrike" kern="1200" dirty="0">
                        <a:solidFill>
                          <a:schemeClr val="tx1"/>
                        </a:solidFill>
                        <a:effectLst/>
                        <a:latin typeface="+mn-lt"/>
                        <a:ea typeface="+mn-ea"/>
                        <a:cs typeface="+mn-cs"/>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hMerge="1">
                  <a:txBody>
                    <a:bodyPr/>
                    <a:lstStyle/>
                    <a:p>
                      <a:pPr marL="0" algn="l" defTabSz="914400" rtl="0" eaLnBrk="1" fontAlgn="b" latinLnBrk="0" hangingPunct="1"/>
                      <a:endParaRPr lang="en-CH" sz="1600" b="1" u="none" strike="noStrike" kern="1200" dirty="0">
                        <a:solidFill>
                          <a:schemeClr val="tx1"/>
                        </a:solidFill>
                        <a:effectLst/>
                        <a:latin typeface="+mn-lt"/>
                        <a:ea typeface="+mn-ea"/>
                        <a:cs typeface="+mn-cs"/>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r" defTabSz="914400" rtl="0" eaLnBrk="1" fontAlgn="b" latinLnBrk="0" hangingPunct="1"/>
                      <a:r>
                        <a:rPr lang="en-US" sz="1600" b="1" u="none" strike="noStrike" kern="1200" dirty="0">
                          <a:solidFill>
                            <a:schemeClr val="tx1"/>
                          </a:solidFill>
                          <a:effectLst/>
                          <a:latin typeface="+mn-lt"/>
                          <a:ea typeface="+mn-ea"/>
                          <a:cs typeface="+mn-cs"/>
                        </a:rPr>
                        <a:t>2.4%</a:t>
                      </a:r>
                      <a:endParaRPr lang="en-CH" sz="1600" b="1" u="none" strike="noStrike" kern="1200" dirty="0">
                        <a:solidFill>
                          <a:schemeClr val="tx1"/>
                        </a:solidFill>
                        <a:effectLst/>
                        <a:latin typeface="+mn-lt"/>
                        <a:ea typeface="+mn-ea"/>
                        <a:cs typeface="+mn-cs"/>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endParaRPr lang="en-CH" sz="1600" b="1" i="0" u="none" strike="noStrike" dirty="0">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endParaRPr lang="en-CH" sz="1600" b="1"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endParaRPr lang="en-CH" sz="1600" b="1"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endParaRPr lang="en-CH" sz="1600" b="1"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endParaRPr lang="en-CH" sz="1600" b="1" i="0" u="none" strike="noStrike" dirty="0">
                        <a:solidFill>
                          <a:srgbClr val="000000"/>
                        </a:solidFill>
                        <a:effectLst/>
                        <a:latin typeface="Calibri" panose="020F0502020204030204" pitchFamily="34" charset="0"/>
                      </a:endParaRPr>
                    </a:p>
                  </a:txBody>
                  <a:tcPr marL="5652" marR="5652" marT="5652" marB="0" anchor="ctr">
                    <a:lnR w="1905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r" fontAlgn="b"/>
                      <a:endParaRPr lang="en-CH" sz="1600" b="1" i="0" u="none" strike="noStrike" dirty="0">
                        <a:solidFill>
                          <a:srgbClr val="000000"/>
                        </a:solidFill>
                        <a:effectLst/>
                        <a:latin typeface="Calibri" panose="020F0502020204030204" pitchFamily="34" charset="0"/>
                      </a:endParaRPr>
                    </a:p>
                  </a:txBody>
                  <a:tcPr marL="5652" marR="5652" marT="5652" marB="0" anchor="ctr">
                    <a:lnL w="19050" cap="flat" cmpd="sng" algn="ctr">
                      <a:solidFill>
                        <a:schemeClr val="bg1">
                          <a:lumMod val="85000"/>
                        </a:schemeClr>
                      </a:solidFill>
                      <a:prstDash val="solid"/>
                      <a:round/>
                      <a:headEnd type="none" w="med" len="med"/>
                      <a:tailEnd type="none" w="med" len="med"/>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7384956"/>
                  </a:ext>
                </a:extLst>
              </a:tr>
            </a:tbl>
          </a:graphicData>
        </a:graphic>
      </p:graphicFrame>
    </p:spTree>
    <p:extLst>
      <p:ext uri="{BB962C8B-B14F-4D97-AF65-F5344CB8AC3E}">
        <p14:creationId xmlns:p14="http://schemas.microsoft.com/office/powerpoint/2010/main" val="3802391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6" y="448056"/>
            <a:ext cx="10451593" cy="640080"/>
          </a:xfrm>
        </p:spPr>
        <p:txBody>
          <a:bodyPr>
            <a:noAutofit/>
          </a:bodyPr>
          <a:lstStyle/>
          <a:p>
            <a:r>
              <a:rPr lang="en-US" b="1" dirty="0">
                <a:latin typeface="Segoe UI" panose="020B0502040204020203" pitchFamily="34" charset="0"/>
                <a:cs typeface="Segoe UI" panose="020B0502040204020203" pitchFamily="34" charset="0"/>
              </a:rPr>
              <a:t>Revised Maximum Expenditure Proposal</a:t>
            </a:r>
          </a:p>
        </p:txBody>
      </p:sp>
      <p:sp>
        <p:nvSpPr>
          <p:cNvPr id="38" name="Content Placeholder 17"/>
          <p:cNvSpPr txBox="1">
            <a:spLocks/>
          </p:cNvSpPr>
          <p:nvPr/>
        </p:nvSpPr>
        <p:spPr>
          <a:xfrm>
            <a:off x="541609" y="1524708"/>
            <a:ext cx="10770825" cy="4885236"/>
          </a:xfrm>
          <a:prstGeom prst="rect">
            <a:avLst/>
          </a:prstGeom>
        </p:spPr>
        <p:txBody>
          <a:bodyPr vert="horz" lIns="91440" tIns="45720" rIns="91440" bIns="45720" rtlCol="0" anchor="t">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spcAft>
                <a:spcPts val="600"/>
              </a:spcAft>
              <a:buFont typeface="Wingdings" panose="05000000000000000000" pitchFamily="2" charset="2"/>
              <a:buChar char="Ø"/>
            </a:pPr>
            <a:r>
              <a:rPr lang="en-US" sz="2000" dirty="0">
                <a:solidFill>
                  <a:prstClr val="black">
                    <a:lumMod val="75000"/>
                    <a:lumOff val="25000"/>
                  </a:prstClr>
                </a:solidFill>
                <a:latin typeface="Segoe UI" panose="020B0502040204020203" pitchFamily="34" charset="0"/>
                <a:cs typeface="Segoe UI" panose="020B0502040204020203" pitchFamily="34" charset="0"/>
              </a:rPr>
              <a:t>Proposed adjustments to DOC 3.1(2) from Budget Committee</a:t>
            </a:r>
          </a:p>
          <a:p>
            <a:pPr lvl="1">
              <a:lnSpc>
                <a:spcPct val="100000"/>
              </a:lnSpc>
              <a:spcBef>
                <a:spcPts val="600"/>
              </a:spcBef>
              <a:spcAft>
                <a:spcPts val="600"/>
              </a:spcAft>
              <a:buFont typeface="Wingdings" panose="05000000000000000000" pitchFamily="2" charset="2"/>
              <a:buChar char="Ø"/>
            </a:pPr>
            <a:r>
              <a:rPr lang="en-GB" sz="2000" dirty="0">
                <a:solidFill>
                  <a:prstClr val="black">
                    <a:lumMod val="75000"/>
                    <a:lumOff val="25000"/>
                  </a:prstClr>
                </a:solidFill>
                <a:latin typeface="Segoe UI" panose="020B0502040204020203" pitchFamily="34" charset="0"/>
                <a:cs typeface="Segoe UI" panose="020B0502040204020203" pitchFamily="34" charset="0"/>
              </a:rPr>
              <a:t>Requests the Secretary-General, </a:t>
            </a:r>
            <a:r>
              <a:rPr lang="en-GB" sz="2000">
                <a:solidFill>
                  <a:prstClr val="black">
                    <a:lumMod val="75000"/>
                    <a:lumOff val="25000"/>
                  </a:prstClr>
                </a:solidFill>
                <a:latin typeface="Segoe UI" panose="020B0502040204020203" pitchFamily="34" charset="0"/>
                <a:cs typeface="Segoe UI" panose="020B0502040204020203" pitchFamily="34" charset="0"/>
              </a:rPr>
              <a:t>in collaboration </a:t>
            </a:r>
            <a:r>
              <a:rPr lang="en-GB" sz="2000" dirty="0">
                <a:solidFill>
                  <a:prstClr val="black">
                    <a:lumMod val="75000"/>
                    <a:lumOff val="25000"/>
                  </a:prstClr>
                </a:solidFill>
                <a:latin typeface="Segoe UI" panose="020B0502040204020203" pitchFamily="34" charset="0"/>
                <a:cs typeface="Segoe UI" panose="020B0502040204020203" pitchFamily="34" charset="0"/>
              </a:rPr>
              <a:t>with Members, to mobilize extrabudgetary contributions to accelerate, expand and/or scale up the implementation of the Long-term Goals and Strategic Objectives of the Strategic Plan for 2024–2027, with particular emphasis on Early Warnings for All, the Global Greenhouse Gas Watch initiative, Cryosphere and downstream impacts and the implementation of the Plan of Action for Hydrology.</a:t>
            </a:r>
            <a:endParaRPr lang="en-US" sz="2000" dirty="0">
              <a:solidFill>
                <a:prstClr val="black">
                  <a:lumMod val="75000"/>
                  <a:lumOff val="25000"/>
                </a:prstClr>
              </a:solidFill>
              <a:latin typeface="Segoe UI" panose="020B0502040204020203" pitchFamily="34" charset="0"/>
              <a:cs typeface="Segoe UI" panose="020B0502040204020203" pitchFamily="34" charset="0"/>
            </a:endParaRPr>
          </a:p>
          <a:p>
            <a:pPr lvl="1">
              <a:lnSpc>
                <a:spcPct val="100000"/>
              </a:lnSpc>
              <a:spcBef>
                <a:spcPts val="600"/>
              </a:spcBef>
              <a:spcAft>
                <a:spcPts val="600"/>
              </a:spcAft>
              <a:buFont typeface="Wingdings" panose="05000000000000000000" pitchFamily="2" charset="2"/>
              <a:buChar char="Ø"/>
            </a:pPr>
            <a:r>
              <a:rPr lang="en-GB" sz="2000" dirty="0">
                <a:solidFill>
                  <a:prstClr val="black">
                    <a:lumMod val="75000"/>
                    <a:lumOff val="25000"/>
                  </a:prstClr>
                </a:solidFill>
                <a:latin typeface="Segoe UI" panose="020B0502040204020203" pitchFamily="34" charset="0"/>
                <a:cs typeface="Segoe UI" panose="020B0502040204020203" pitchFamily="34" charset="0"/>
              </a:rPr>
              <a:t>Recommends the Executive Council allocate any resulting cash surplus from the eighteenth financial period and savings that may be realized during the first biennium of the nineteenth financial period, if any, to support Early Warnings for All, Cryosphere and downstream impacts, the implementation of the Plan of Action for Hydrology and, upon the outcome of the work of the Task Force on the Comprehensive Review of the WMO Regional Concept and Approaches, the implementation of the Task Force’s recommendations</a:t>
            </a:r>
            <a:r>
              <a:rPr lang="en-US" sz="2000" dirty="0">
                <a:solidFill>
                  <a:prstClr val="black">
                    <a:lumMod val="75000"/>
                    <a:lumOff val="25000"/>
                  </a:prstClr>
                </a:solidFill>
                <a:latin typeface="Segoe UI" panose="020B0502040204020203" pitchFamily="34" charset="0"/>
                <a:cs typeface="Segoe UI" panose="020B0502040204020203" pitchFamily="34" charset="0"/>
              </a:rPr>
              <a:t> </a:t>
            </a:r>
          </a:p>
          <a:p>
            <a:pPr lvl="1">
              <a:lnSpc>
                <a:spcPct val="100000"/>
              </a:lnSpc>
              <a:spcBef>
                <a:spcPts val="600"/>
              </a:spcBef>
              <a:spcAft>
                <a:spcPts val="600"/>
              </a:spcAft>
              <a:buFont typeface="Wingdings" panose="05000000000000000000" pitchFamily="2" charset="2"/>
              <a:buChar char="Ø"/>
            </a:pPr>
            <a:endParaRPr lang="en-US" sz="2000" dirty="0">
              <a:solidFill>
                <a:prstClr val="black">
                  <a:lumMod val="75000"/>
                  <a:lumOff val="25000"/>
                </a:prstClr>
              </a:solidFill>
              <a:latin typeface="Segoe UI" panose="020B0502040204020203" pitchFamily="34" charset="0"/>
              <a:cs typeface="Segoe UI" panose="020B0502040204020203" pitchFamily="34" charset="0"/>
            </a:endParaRPr>
          </a:p>
          <a:p>
            <a:pPr lvl="1">
              <a:lnSpc>
                <a:spcPct val="100000"/>
              </a:lnSpc>
              <a:spcBef>
                <a:spcPts val="600"/>
              </a:spcBef>
              <a:spcAft>
                <a:spcPts val="600"/>
              </a:spcAft>
              <a:buFont typeface="Wingdings" panose="05000000000000000000" pitchFamily="2" charset="2"/>
              <a:buChar char="Ø"/>
            </a:pPr>
            <a:endParaRPr lang="en-US" sz="2000"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2" name="Slide Number Placeholder 1">
            <a:extLst>
              <a:ext uri="{FF2B5EF4-FFF2-40B4-BE49-F238E27FC236}">
                <a16:creationId xmlns:a16="http://schemas.microsoft.com/office/drawing/2014/main" id="{0F52E7AE-F420-4D7B-D46D-74D295F8712B}"/>
              </a:ext>
            </a:extLst>
          </p:cNvPr>
          <p:cNvSpPr>
            <a:spLocks noGrp="1"/>
          </p:cNvSpPr>
          <p:nvPr>
            <p:ph type="sldNum" sz="quarter" idx="4"/>
          </p:nvPr>
        </p:nvSpPr>
        <p:spPr/>
        <p:txBody>
          <a:bodyPr/>
          <a:lstStyle/>
          <a:p>
            <a:fld id="{9860EDB8-5305-433F-BE41-D7A86D811DB3}" type="slidenum">
              <a:rPr lang="en-US" smtClean="0"/>
              <a:pPr/>
              <a:t>8</a:t>
            </a:fld>
            <a:endParaRPr lang="en-US" dirty="0"/>
          </a:p>
        </p:txBody>
      </p:sp>
    </p:spTree>
    <p:extLst>
      <p:ext uri="{BB962C8B-B14F-4D97-AF65-F5344CB8AC3E}">
        <p14:creationId xmlns:p14="http://schemas.microsoft.com/office/powerpoint/2010/main" val="7693935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108_Welcome to Powerpoint 2016_CLR_v2" id="{CAB9082A-965C-42BE-8170-C940D3319B60}" vid="{82B84162-888A-4FD2-BEC9-B29B6DB2C7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ee524a4b-706c-4f01-afc3-358812d8a041">
      <UserInfo>
        <DisplayName>Assia Alexieva</DisplayName>
        <AccountId>595</AccountId>
        <AccountType/>
      </UserInfo>
      <UserInfo>
        <DisplayName>Alain Rofes-Gonzales</DisplayName>
        <AccountId>73</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FCAF269140A5543AF3A8CC154D7AACB" ma:contentTypeVersion="" ma:contentTypeDescription="Create a new document." ma:contentTypeScope="" ma:versionID="cf92dc3f59cd5d365ad3a7b1bd9d15d6">
  <xsd:schema xmlns:xsd="http://www.w3.org/2001/XMLSchema" xmlns:xs="http://www.w3.org/2001/XMLSchema" xmlns:p="http://schemas.microsoft.com/office/2006/metadata/properties" xmlns:ns2="ee524a4b-706c-4f01-afc3-358812d8a041" targetNamespace="http://schemas.microsoft.com/office/2006/metadata/properties" ma:root="true" ma:fieldsID="a1594fc56ff0ef5eb7db85bf8363c850" ns2:_="">
    <xsd:import namespace="ee524a4b-706c-4f01-afc3-358812d8a041"/>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524a4b-706c-4f01-afc3-358812d8a04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E8C63A-4744-4DE4-BB49-0FF0B5375C60}">
  <ds:schemaRefs>
    <ds:schemaRef ds:uri="http://schemas.microsoft.com/sharepoint/v3/contenttype/forms"/>
  </ds:schemaRefs>
</ds:datastoreItem>
</file>

<file path=customXml/itemProps2.xml><?xml version="1.0" encoding="utf-8"?>
<ds:datastoreItem xmlns:ds="http://schemas.openxmlformats.org/officeDocument/2006/customXml" ds:itemID="{950072C5-DDE0-4258-BA7A-4D4B80DFA632}">
  <ds:schemaRefs>
    <ds:schemaRef ds:uri="http://purl.org/dc/terms/"/>
    <ds:schemaRef ds:uri="04082013-c614-43e8-8f56-8882751e3115"/>
    <ds:schemaRef ds:uri="http://schemas.microsoft.com/office/2006/metadata/properties"/>
    <ds:schemaRef ds:uri="http://schemas.microsoft.com/office/2006/documentManagement/types"/>
    <ds:schemaRef ds:uri="http://purl.org/dc/dcmitype/"/>
    <ds:schemaRef ds:uri="http://purl.org/dc/elements/1.1/"/>
    <ds:schemaRef ds:uri="http://www.w3.org/XML/1998/namespace"/>
    <ds:schemaRef ds:uri="http://schemas.microsoft.com/office/infopath/2007/PartnerControls"/>
    <ds:schemaRef ds:uri="http://schemas.openxmlformats.org/package/2006/metadata/core-properties"/>
    <ds:schemaRef ds:uri="e1ea5536-24b9-4260-9b17-7e1470af8550"/>
  </ds:schemaRefs>
</ds:datastoreItem>
</file>

<file path=customXml/itemProps3.xml><?xml version="1.0" encoding="utf-8"?>
<ds:datastoreItem xmlns:ds="http://schemas.openxmlformats.org/officeDocument/2006/customXml" ds:itemID="{39E31132-9FFF-4624-9499-C721ED4780B7}"/>
</file>

<file path=docProps/app.xml><?xml version="1.0" encoding="utf-8"?>
<Properties xmlns="http://schemas.openxmlformats.org/officeDocument/2006/extended-properties" xmlns:vt="http://schemas.openxmlformats.org/officeDocument/2006/docPropsVTypes">
  <Template>Welcome to PowerPoint</Template>
  <TotalTime>0</TotalTime>
  <Words>871</Words>
  <Application>Microsoft Office PowerPoint</Application>
  <PresentationFormat>Widescreen</PresentationFormat>
  <Paragraphs>132</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Segoe UI</vt:lpstr>
      <vt:lpstr>Segoe UI Light</vt:lpstr>
      <vt:lpstr>Verdana</vt:lpstr>
      <vt:lpstr>Wingdings</vt:lpstr>
      <vt:lpstr>WelcomeDoc</vt:lpstr>
      <vt:lpstr>Maximum Expenditures for the nineteenth Financial Period (2024-2027)</vt:lpstr>
      <vt:lpstr>Process for Preparation of Revised Proposal</vt:lpstr>
      <vt:lpstr>Summary of comments on Original Proposal</vt:lpstr>
      <vt:lpstr>Revised Maximum Expenditure Proposal</vt:lpstr>
      <vt:lpstr>Revised Maximum Expenditure Proposal</vt:lpstr>
      <vt:lpstr>Revised Maximum Expenditure Proposal</vt:lpstr>
      <vt:lpstr>Revised Maximum Expenditure Proposal</vt:lpstr>
      <vt:lpstr>Revised Maximum Expenditure Proposal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EC-76-5 Maximum Expenditures 2024-2027</dc:title>
  <dc:creator/>
  <cp:keywords/>
  <cp:lastModifiedBy/>
  <cp:revision>225</cp:revision>
  <dcterms:created xsi:type="dcterms:W3CDTF">2022-04-07T07:46:08Z</dcterms:created>
  <dcterms:modified xsi:type="dcterms:W3CDTF">2023-05-27T08:01:10Z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0x0101001FCAF269140A5543AF3A8CC154D7AACB</vt:lpwstr>
  </property>
  <property fmtid="{D5CDD505-2E9C-101B-9397-08002B2CF9AE}" pid="3" name="MediaServiceImageTags">
    <vt:lpwstr/>
  </property>
</Properties>
</file>